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sldIdLst>
    <p:sldId id="256" r:id="rId2"/>
    <p:sldId id="293" r:id="rId3"/>
    <p:sldId id="258" r:id="rId4"/>
    <p:sldId id="260" r:id="rId5"/>
    <p:sldId id="261" r:id="rId6"/>
    <p:sldId id="259" r:id="rId7"/>
    <p:sldId id="282" r:id="rId8"/>
    <p:sldId id="268" r:id="rId9"/>
    <p:sldId id="269" r:id="rId10"/>
    <p:sldId id="270" r:id="rId11"/>
    <p:sldId id="271" r:id="rId12"/>
    <p:sldId id="289" r:id="rId13"/>
    <p:sldId id="294" r:id="rId14"/>
    <p:sldId id="284" r:id="rId15"/>
    <p:sldId id="285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2E8"/>
    <a:srgbClr val="4590B8"/>
    <a:srgbClr val="F1ECEB"/>
    <a:srgbClr val="1B3151"/>
    <a:srgbClr val="17B790"/>
    <a:srgbClr val="FFFFFF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9BE40-1980-4169-89F4-14EFD3C3938D}" v="3" dt="2024-11-14T15:44:20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70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 Caby" userId="ead768d06bd7a0e3" providerId="LiveId" clId="{EA89BE40-1980-4169-89F4-14EFD3C3938D}"/>
    <pc:docChg chg="modSld">
      <pc:chgData name="Maxim Caby" userId="ead768d06bd7a0e3" providerId="LiveId" clId="{EA89BE40-1980-4169-89F4-14EFD3C3938D}" dt="2024-11-14T15:44:20.680" v="3" actId="20577"/>
      <pc:docMkLst>
        <pc:docMk/>
      </pc:docMkLst>
      <pc:sldChg chg="modSp mod">
        <pc:chgData name="Maxim Caby" userId="ead768d06bd7a0e3" providerId="LiveId" clId="{EA89BE40-1980-4169-89F4-14EFD3C3938D}" dt="2024-11-14T15:43:38.362" v="2" actId="20577"/>
        <pc:sldMkLst>
          <pc:docMk/>
          <pc:sldMk cId="1974958886" sldId="259"/>
        </pc:sldMkLst>
        <pc:spChg chg="mod">
          <ac:chgData name="Maxim Caby" userId="ead768d06bd7a0e3" providerId="LiveId" clId="{EA89BE40-1980-4169-89F4-14EFD3C3938D}" dt="2024-11-14T15:43:38.362" v="2" actId="20577"/>
          <ac:spMkLst>
            <pc:docMk/>
            <pc:sldMk cId="1974958886" sldId="259"/>
            <ac:spMk id="5" creationId="{48EBE5BE-726C-969A-E963-9B2ECA4778C2}"/>
          </ac:spMkLst>
        </pc:spChg>
        <pc:spChg chg="mod">
          <ac:chgData name="Maxim Caby" userId="ead768d06bd7a0e3" providerId="LiveId" clId="{EA89BE40-1980-4169-89F4-14EFD3C3938D}" dt="2024-11-14T15:43:18.969" v="1" actId="20577"/>
          <ac:spMkLst>
            <pc:docMk/>
            <pc:sldMk cId="1974958886" sldId="259"/>
            <ac:spMk id="20" creationId="{46464B1C-A436-46D1-B63C-48DDDAEFF03F}"/>
          </ac:spMkLst>
        </pc:spChg>
      </pc:sldChg>
      <pc:sldChg chg="modSp">
        <pc:chgData name="Maxim Caby" userId="ead768d06bd7a0e3" providerId="LiveId" clId="{EA89BE40-1980-4169-89F4-14EFD3C3938D}" dt="2024-11-14T15:44:20.680" v="3" actId="20577"/>
        <pc:sldMkLst>
          <pc:docMk/>
          <pc:sldMk cId="171465741" sldId="288"/>
        </pc:sldMkLst>
        <pc:spChg chg="mod">
          <ac:chgData name="Maxim Caby" userId="ead768d06bd7a0e3" providerId="LiveId" clId="{EA89BE40-1980-4169-89F4-14EFD3C3938D}" dt="2024-11-14T15:44:20.680" v="3" actId="20577"/>
          <ac:spMkLst>
            <pc:docMk/>
            <pc:sldMk cId="171465741" sldId="288"/>
            <ac:spMk id="5" creationId="{33F3CD1D-2791-A7DA-1D3D-D316C44F61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286F-3746-DF4A-83FA-6400C22FE84C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F61D8-B9C7-C54A-B932-C86ADB90D9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9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0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98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26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9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54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7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1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39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8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9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18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14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39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7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20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/>
        </p:nvSpPr>
        <p:spPr>
          <a:xfrm>
            <a:off x="446533" y="159391"/>
            <a:ext cx="3703987" cy="311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/>
        </p:nvSpPr>
        <p:spPr>
          <a:xfrm>
            <a:off x="4241830" y="153224"/>
            <a:ext cx="3703987" cy="311030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/>
        </p:nvSpPr>
        <p:spPr>
          <a:xfrm>
            <a:off x="8042310" y="163011"/>
            <a:ext cx="3703987" cy="31103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Kernfysica</a:t>
            </a:r>
            <a:r>
              <a:rPr lang="fr-BE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83BEA-D28C-238F-DB0C-9B22ACB25F0B}"/>
              </a:ext>
            </a:extLst>
          </p:cNvPr>
          <p:cNvSpPr/>
          <p:nvPr userDrawn="1"/>
        </p:nvSpPr>
        <p:spPr>
          <a:xfrm>
            <a:off x="446533" y="159390"/>
            <a:ext cx="3703987" cy="381673"/>
          </a:xfrm>
          <a:prstGeom prst="rect">
            <a:avLst/>
          </a:prstGeom>
          <a:solidFill>
            <a:srgbClr val="1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ACBF38-136B-8EB2-DB67-B08A97A6D908}"/>
              </a:ext>
            </a:extLst>
          </p:cNvPr>
          <p:cNvSpPr/>
          <p:nvPr userDrawn="1"/>
        </p:nvSpPr>
        <p:spPr>
          <a:xfrm>
            <a:off x="4241830" y="153223"/>
            <a:ext cx="3703987" cy="381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3ABDC-18FB-D871-8D68-3B91424F69F9}"/>
              </a:ext>
            </a:extLst>
          </p:cNvPr>
          <p:cNvSpPr/>
          <p:nvPr userDrawn="1"/>
        </p:nvSpPr>
        <p:spPr>
          <a:xfrm>
            <a:off x="8042310" y="163010"/>
            <a:ext cx="3703987" cy="371885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Elektrostatica</a:t>
            </a:r>
            <a:r>
              <a:rPr lang="fr-BE" dirty="0"/>
              <a:t> </a:t>
            </a:r>
          </a:p>
        </p:txBody>
      </p:sp>
      <p:pic>
        <p:nvPicPr>
          <p:cNvPr id="17" name="Afbeelding 1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9A7CA6E9-B2A2-B2BB-067B-C70C9CA86D1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16" y="6418602"/>
            <a:ext cx="1121155" cy="3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 err="1">
                <a:latin typeface="Moranga" pitchFamily="2" charset="77"/>
              </a:rPr>
              <a:t>Elektrostatica</a:t>
            </a:r>
            <a:r>
              <a:rPr lang="fr-BE" sz="6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49631D7-32FB-7C1A-B632-4B140A47825D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B4B5-6725-6E75-BD6F-01205BA0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66" y="3429000"/>
            <a:ext cx="6068272" cy="26673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970514-1C8B-21CF-80AC-51F9FD8CC9BE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Coulomb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DFE4DFF-6B7B-B986-A365-0B41DBB15BE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omgekeerd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evenredig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afstand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recht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evenredig</a:t>
                </a:r>
                <a:r>
                  <a:rPr lang="fr-BE" dirty="0">
                    <a:solidFill>
                      <a:schemeClr val="accent1"/>
                    </a:solidFill>
                  </a:rPr>
                  <a:t> met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|∗</m:t>
                        </m:r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berekenen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elk</a:t>
                </a:r>
                <a:r>
                  <a:rPr lang="fr-BE" dirty="0">
                    <a:solidFill>
                      <a:schemeClr val="accent1"/>
                    </a:solidFill>
                  </a:rPr>
                  <a:t> punt (X, O, P &amp; Y)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die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A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B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uitoefenen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</a:t>
                </a:r>
                <a:r>
                  <a:rPr lang="fr-BE" dirty="0">
                    <a:solidFill>
                      <a:schemeClr val="accent1"/>
                    </a:solidFill>
                  </a:rPr>
                  <a:t> F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fr-BE" dirty="0">
                    <a:solidFill>
                      <a:schemeClr val="accent1"/>
                    </a:solidFill>
                  </a:rPr>
                  <a:t> en F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B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ons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antwoord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Lange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Sneller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 en P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vectoren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dezelfde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kant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wijzen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NOOIT 0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hoeven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 en Y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X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ligt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dichter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grootste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bijna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uitsluitend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afgestoten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Het kan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nog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Y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B </a:t>
                </a:r>
                <a:endParaRPr lang="fr-BE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4B8366C2-FDD7-75C4-9871-A93B1CDDDBC1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solidFill>
            <a:srgbClr val="17B7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Coulomb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97949C9-737F-0D2D-DDFC-6E613ED80C3E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D89818AB-73DC-7C62-E01F-EC82775C2DCF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Lading</a:t>
            </a:r>
            <a:r>
              <a:rPr lang="fr-BE" dirty="0"/>
              <a:t> A en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Afstanden</a:t>
            </a:r>
            <a:r>
              <a:rPr lang="fr-BE" dirty="0"/>
              <a:t> van de </a:t>
            </a:r>
            <a:r>
              <a:rPr lang="fr-BE" dirty="0" err="1"/>
              <a:t>kleine</a:t>
            </a:r>
            <a:r>
              <a:rPr lang="fr-BE" dirty="0"/>
              <a:t> </a:t>
            </a:r>
            <a:r>
              <a:rPr lang="fr-BE" dirty="0" err="1"/>
              <a:t>lading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Waar</a:t>
            </a:r>
            <a:r>
              <a:rPr lang="fr-BE" dirty="0"/>
              <a:t> </a:t>
            </a:r>
            <a:r>
              <a:rPr lang="fr-BE" dirty="0" err="1"/>
              <a:t>zal</a:t>
            </a:r>
            <a:r>
              <a:rPr lang="fr-BE" dirty="0"/>
              <a:t> </a:t>
            </a:r>
            <a:r>
              <a:rPr lang="fr-BE" dirty="0" err="1"/>
              <a:t>resulterende</a:t>
            </a:r>
            <a:r>
              <a:rPr lang="fr-BE" dirty="0"/>
              <a:t> </a:t>
            </a:r>
            <a:r>
              <a:rPr lang="fr-BE" dirty="0" err="1"/>
              <a:t>kracht</a:t>
            </a:r>
            <a:r>
              <a:rPr lang="fr-BE" dirty="0"/>
              <a:t> = 0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A2751FF-0113-9EED-896D-D46BA1823C7B}"/>
              </a:ext>
            </a:extLst>
          </p:cNvPr>
          <p:cNvSpPr/>
          <p:nvPr/>
        </p:nvSpPr>
        <p:spPr>
          <a:xfrm>
            <a:off x="-349287" y="3429000"/>
            <a:ext cx="12879977" cy="3298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DBBB71C-669E-B858-8E52-D37D60F1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229"/>
          <a:stretch/>
        </p:blipFill>
        <p:spPr>
          <a:xfrm>
            <a:off x="1050144" y="3500957"/>
            <a:ext cx="5339298" cy="3154456"/>
          </a:xfrm>
          <a:prstGeom prst="rect">
            <a:avLst/>
          </a:prstGeom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12FD4912-3031-05CD-E98F-517430DE2F15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Coulomb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CC86DF6-D5D9-206E-89CF-3FB411A8C063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7D581385-4DB7-0145-AF6B-5A5B662C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065"/>
          <a:stretch/>
        </p:blipFill>
        <p:spPr>
          <a:xfrm>
            <a:off x="6790417" y="3847613"/>
            <a:ext cx="5339298" cy="1289719"/>
          </a:xfrm>
          <a:prstGeom prst="rect">
            <a:avLst/>
          </a:prstGeom>
        </p:spPr>
      </p:pic>
      <p:pic>
        <p:nvPicPr>
          <p:cNvPr id="3" name="Afbeelding 2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3398B81F-F948-D62D-E547-1005AE5AD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0F9DA-3799-E2BA-84C0-7F8D283A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72E8-398C-4301-D84C-601B8FD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4F04BF8-759F-7C9F-740D-06807BAB7B07}"/>
                  </a:ext>
                </a:extLst>
              </p:cNvPr>
              <p:cNvSpPr/>
              <p:nvPr/>
            </p:nvSpPr>
            <p:spPr>
              <a:xfrm>
                <a:off x="475635" y="3320320"/>
                <a:ext cx="11190155" cy="35376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We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vertrekken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terug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coulombkracht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nu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bijkomende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=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zwaartekracht</a:t>
                </a:r>
                <a:r>
                  <a:rPr lang="fr-BE" dirty="0">
                    <a:solidFill>
                      <a:schemeClr val="accent1"/>
                    </a:solidFill>
                  </a:rPr>
                  <a:t>! 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>
                    <a:solidFill>
                      <a:schemeClr val="accent1"/>
                    </a:solidFill>
                  </a:rPr>
                  <a:t>Als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tekenen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ze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resultante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vormen</a:t>
                </a:r>
                <a:r>
                  <a:rPr lang="fr-BE" dirty="0">
                    <a:solidFill>
                      <a:schemeClr val="accent1"/>
                    </a:solidFill>
                  </a:rPr>
                  <a:t> in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verlengde</a:t>
                </a:r>
                <a:r>
                  <a:rPr lang="fr-BE" dirty="0">
                    <a:solidFill>
                      <a:schemeClr val="accent1"/>
                    </a:solidFill>
                  </a:rPr>
                  <a:t> van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touw</a:t>
                </a:r>
                <a:r>
                  <a:rPr lang="fr-BE" dirty="0">
                    <a:solidFill>
                      <a:schemeClr val="accent1"/>
                    </a:solidFill>
                  </a:rPr>
                  <a:t>.  </a:t>
                </a: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tangens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hoek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overstaande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gedeeld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aanliggende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𝐹𝑧</m:t>
                        </m:r>
                      </m:den>
                    </m:f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Vervang</a:t>
                </a:r>
                <a:r>
                  <a:rPr lang="fr-BE" dirty="0">
                    <a:solidFill>
                      <a:schemeClr val="accent1"/>
                    </a:solidFill>
                  </a:rPr>
                  <a:t> hier in de x en je kan  alles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uitwerken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elke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hoek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dezelfde</a:t>
                </a:r>
                <a:r>
                  <a:rPr lang="fr-BE" dirty="0">
                    <a:solidFill>
                      <a:schemeClr val="accent1"/>
                    </a:solidFill>
                  </a:rPr>
                  <a:t> dus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tangensen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!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B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nl-B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B</m:t>
                    </m:r>
                  </m:oMath>
                </a14:m>
                <a:endParaRPr lang="fr-BE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4F04BF8-759F-7C9F-740D-06807BAB7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0"/>
                <a:ext cx="11190155" cy="3537679"/>
              </a:xfrm>
              <a:prstGeom prst="roundRect">
                <a:avLst/>
              </a:prstGeom>
              <a:blipFill>
                <a:blip r:embed="rId2"/>
                <a:stretch>
                  <a:fillRect b="-2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A5305634-CF86-A0F4-2062-200048ED8EA1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Coulomb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67A16C8-EDED-945E-78CB-0C9C0B4BE9B3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5174B4F-4995-4435-8F3D-CFE863410DAD}"/>
              </a:ext>
            </a:extLst>
          </p:cNvPr>
          <p:cNvSpPr/>
          <p:nvPr/>
        </p:nvSpPr>
        <p:spPr>
          <a:xfrm>
            <a:off x="7069568" y="125230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Lengtes</a:t>
            </a:r>
            <a:r>
              <a:rPr lang="fr-BE" dirty="0"/>
              <a:t> van </a:t>
            </a:r>
            <a:r>
              <a:rPr lang="fr-BE" dirty="0" err="1"/>
              <a:t>touw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Hoek</a:t>
            </a:r>
            <a:r>
              <a:rPr lang="fr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Massa’s</a:t>
            </a:r>
            <a:r>
              <a:rPr lang="fr-BE" dirty="0"/>
              <a:t> </a:t>
            </a:r>
            <a:br>
              <a:rPr lang="fr-BE" dirty="0"/>
            </a:br>
            <a:r>
              <a:rPr lang="fr-BE" sz="1050" dirty="0">
                <a:solidFill>
                  <a:schemeClr val="accent1"/>
                </a:solidFill>
              </a:rPr>
              <a:t>h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Hoe</a:t>
            </a:r>
            <a:r>
              <a:rPr lang="fr-BE" dirty="0"/>
              <a:t> </a:t>
            </a:r>
            <a:r>
              <a:rPr lang="fr-BE" dirty="0" err="1"/>
              <a:t>verhouden</a:t>
            </a:r>
            <a:r>
              <a:rPr lang="fr-BE" dirty="0"/>
              <a:t> de </a:t>
            </a:r>
            <a:r>
              <a:rPr lang="fr-BE" dirty="0" err="1"/>
              <a:t>ladingen</a:t>
            </a:r>
            <a:r>
              <a:rPr lang="fr-BE" dirty="0"/>
              <a:t> </a:t>
            </a:r>
            <a:r>
              <a:rPr lang="fr-BE" dirty="0" err="1"/>
              <a:t>zich</a:t>
            </a:r>
            <a:r>
              <a:rPr lang="fr-BE" dirty="0"/>
              <a:t>? </a:t>
            </a:r>
            <a:endParaRPr lang="fr-BE" u="sng" dirty="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90DB428E-7A81-F4FB-3EBC-837226D3F3A4}"/>
              </a:ext>
            </a:extLst>
          </p:cNvPr>
          <p:cNvGrpSpPr/>
          <p:nvPr/>
        </p:nvGrpSpPr>
        <p:grpSpPr>
          <a:xfrm>
            <a:off x="10827874" y="3813008"/>
            <a:ext cx="1023457" cy="1047068"/>
            <a:chOff x="5545123" y="2441196"/>
            <a:chExt cx="1963024" cy="1317072"/>
          </a:xfrm>
        </p:grpSpPr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66F3BB78-FDCC-FD5C-9884-B2C8D6D673E1}"/>
                </a:ext>
              </a:extLst>
            </p:cNvPr>
            <p:cNvSpPr/>
            <p:nvPr/>
          </p:nvSpPr>
          <p:spPr>
            <a:xfrm>
              <a:off x="5545123" y="2441196"/>
              <a:ext cx="1963024" cy="1317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84BB438C-CF72-4335-B0A6-7DB856061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702" y="2617365"/>
              <a:ext cx="335265" cy="811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id="{73E94261-306E-DC6A-3E46-4B742AC2EE88}"/>
                </a:ext>
              </a:extLst>
            </p:cNvPr>
            <p:cNvCxnSpPr>
              <a:cxnSpLocks/>
            </p:cNvCxnSpPr>
            <p:nvPr/>
          </p:nvCxnSpPr>
          <p:spPr>
            <a:xfrm>
              <a:off x="6425967" y="2617365"/>
              <a:ext cx="306198" cy="811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>
              <a:extLst>
                <a:ext uri="{FF2B5EF4-FFF2-40B4-BE49-F238E27FC236}">
                  <a16:creationId xmlns:a16="http://schemas.microsoft.com/office/drawing/2014/main" id="{D56CC11D-FC54-AF6E-23B7-ACE93BF240CF}"/>
                </a:ext>
              </a:extLst>
            </p:cNvPr>
            <p:cNvCxnSpPr>
              <a:cxnSpLocks/>
            </p:cNvCxnSpPr>
            <p:nvPr/>
          </p:nvCxnSpPr>
          <p:spPr>
            <a:xfrm>
              <a:off x="6425967" y="2441196"/>
              <a:ext cx="0" cy="13170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9">
              <a:extLst>
                <a:ext uri="{FF2B5EF4-FFF2-40B4-BE49-F238E27FC236}">
                  <a16:creationId xmlns:a16="http://schemas.microsoft.com/office/drawing/2014/main" id="{4CBF962D-5249-FE49-5A8B-42DDD0EC082C}"/>
                </a:ext>
              </a:extLst>
            </p:cNvPr>
            <p:cNvCxnSpPr/>
            <p:nvPr/>
          </p:nvCxnSpPr>
          <p:spPr>
            <a:xfrm flipH="1">
              <a:off x="5796793" y="3429000"/>
              <a:ext cx="29390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0">
              <a:extLst>
                <a:ext uri="{FF2B5EF4-FFF2-40B4-BE49-F238E27FC236}">
                  <a16:creationId xmlns:a16="http://schemas.microsoft.com/office/drawing/2014/main" id="{0C87AD5A-CC19-73A2-8552-E99F7639DE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0702" y="3429000"/>
              <a:ext cx="0" cy="31712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3">
              <a:extLst>
                <a:ext uri="{FF2B5EF4-FFF2-40B4-BE49-F238E27FC236}">
                  <a16:creationId xmlns:a16="http://schemas.microsoft.com/office/drawing/2014/main" id="{99888816-67FF-1CEE-4E00-05814E47E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9345" y="3429000"/>
              <a:ext cx="181357" cy="31712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353E5B7-4D54-F1E7-0525-8A2EF91723F0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8B1EDC-FA50-682D-EFE2-819EB1530355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6F852F2-5442-6F15-5D2A-9A5E1E0459E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31B143D-7E10-4DF4-329E-12DE40B2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609"/>
          <a:stretch/>
        </p:blipFill>
        <p:spPr>
          <a:xfrm>
            <a:off x="382704" y="3560966"/>
            <a:ext cx="6519137" cy="279937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FAE63FE-8485-E310-44D6-7F80AC73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30"/>
          <a:stretch/>
        </p:blipFill>
        <p:spPr>
          <a:xfrm>
            <a:off x="7208259" y="3782860"/>
            <a:ext cx="6519137" cy="1474527"/>
          </a:xfrm>
          <a:prstGeom prst="rect">
            <a:avLst/>
          </a:prstGeom>
        </p:spPr>
      </p:pic>
      <p:pic>
        <p:nvPicPr>
          <p:cNvPr id="5" name="Afbeelding 4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2224C0D6-56F9-F934-C46D-3937BECE2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D8429583-4DF6-2D24-5643-9CBDB953641C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2604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</a:rPr>
                  <a:t> hier over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radiaal</a:t>
                </a:r>
                <a:r>
                  <a:rPr lang="fr-BE" dirty="0">
                    <a:solidFill>
                      <a:schemeClr val="accent1"/>
                    </a:solidFill>
                  </a:rPr>
                  <a:t> veld, dus de</a:t>
                </a:r>
                <a:r>
                  <a:rPr lang="fr-BE" i="1" dirty="0">
                    <a:solidFill>
                      <a:schemeClr val="accent1"/>
                    </a:solidFill>
                  </a:rPr>
                  <a:t> E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E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fr-BE" dirty="0">
                    <a:solidFill>
                      <a:schemeClr val="accent1"/>
                    </a:solidFill>
                  </a:rPr>
                  <a:t>=900 N/C</a:t>
                </a: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E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fr-BE" dirty="0">
                    <a:solidFill>
                      <a:schemeClr val="accent1"/>
                    </a:solidFill>
                  </a:rPr>
                  <a:t>= 900N/C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veldsterkte</a:t>
                </a:r>
                <a:r>
                  <a:rPr lang="fr-BE" dirty="0">
                    <a:solidFill>
                      <a:schemeClr val="accent1"/>
                    </a:solidFill>
                  </a:rPr>
                  <a:t> in punt O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Vectoren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optellen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via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pythagoras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²+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ra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900²+900²</m:t>
                          </m:r>
                        </m:e>
                      </m:ra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∗900→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b="1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D8429583-4DF6-2D24-5643-9CBDB953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26044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A12CAE81-7341-4CE4-8013-BDEF72CC3FC9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61D1F4A-E04E-D38A-C7B9-D48A1DCE32E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6702A201-A149-3E6A-075B-1FFE8F418809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Ladingen</a:t>
            </a:r>
            <a:r>
              <a:rPr lang="fr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Afstand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Veldsterkte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3971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353E5B7-4D54-F1E7-0525-8A2EF91723F0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8B1EDC-FA50-682D-EFE2-819EB1530355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Potentiaal</a:t>
            </a:r>
            <a:r>
              <a:rPr lang="fr-BE" sz="2400" dirty="0"/>
              <a:t> / </a:t>
            </a:r>
            <a:r>
              <a:rPr lang="fr-BE" sz="2400" dirty="0" err="1"/>
              <a:t>arbeid</a:t>
            </a:r>
            <a:r>
              <a:rPr lang="fr-BE" sz="2400" dirty="0"/>
              <a:t> / </a:t>
            </a:r>
            <a:r>
              <a:rPr lang="fr-BE" sz="2400" dirty="0" err="1"/>
              <a:t>snelheid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6F852F2-5442-6F15-5D2A-9A5E1E0459E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99483-0480-EA79-CD0C-A0FA4980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256"/>
          <a:stretch/>
        </p:blipFill>
        <p:spPr>
          <a:xfrm>
            <a:off x="146271" y="3429000"/>
            <a:ext cx="5944430" cy="279128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CE25DDF-EC2A-C090-8C19-E8BDC1EE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43"/>
          <a:stretch/>
        </p:blipFill>
        <p:spPr>
          <a:xfrm>
            <a:off x="6338480" y="3720230"/>
            <a:ext cx="5944430" cy="1365726"/>
          </a:xfrm>
          <a:prstGeom prst="rect">
            <a:avLst/>
          </a:prstGeom>
        </p:spPr>
      </p:pic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A3E6F1E6-CCA0-F074-8411-BF8B3F3B0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D8429583-4DF6-2D24-5643-9CBDB953641C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04290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kinetische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</a:rPr>
                  <a:t> van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electron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potentiële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kennen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E =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elektron</a:t>
                </a:r>
                <a:r>
                  <a:rPr lang="fr-BE" dirty="0">
                    <a:solidFill>
                      <a:schemeClr val="accent1"/>
                    </a:solidFill>
                  </a:rPr>
                  <a:t> *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potentiaal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verschil</a:t>
                </a:r>
                <a:endParaRPr lang="fr-BE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Potentiaal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verschil</a:t>
                </a:r>
                <a:r>
                  <a:rPr lang="fr-BE" dirty="0">
                    <a:solidFill>
                      <a:schemeClr val="accent1"/>
                    </a:solidFill>
                  </a:rPr>
                  <a:t>: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verschil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tussen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potentialen</a:t>
                </a:r>
                <a:r>
                  <a:rPr lang="fr-BE" dirty="0">
                    <a:solidFill>
                      <a:schemeClr val="accent1"/>
                    </a:solidFill>
                  </a:rPr>
                  <a:t>. En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elektron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ons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formularium</a:t>
                </a:r>
                <a:r>
                  <a:rPr lang="fr-BE" dirty="0">
                    <a:solidFill>
                      <a:schemeClr val="accent1"/>
                    </a:solidFill>
                  </a:rPr>
                  <a:t>.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E= 100kV*1,6*10</a:t>
                </a:r>
                <a:r>
                  <a:rPr lang="fr-BE" baseline="30000" dirty="0">
                    <a:solidFill>
                      <a:schemeClr val="accent1"/>
                    </a:solidFill>
                  </a:rPr>
                  <a:t>-19</a:t>
                </a:r>
                <a:r>
                  <a:rPr lang="fr-BE" dirty="0">
                    <a:solidFill>
                      <a:schemeClr val="accent1"/>
                    </a:solidFill>
                  </a:rPr>
                  <a:t>=1,6*10</a:t>
                </a:r>
                <a:r>
                  <a:rPr lang="fr-BE" baseline="30000" dirty="0">
                    <a:solidFill>
                      <a:schemeClr val="accent1"/>
                    </a:solidFill>
                  </a:rPr>
                  <a:t>-14</a:t>
                </a:r>
                <a:r>
                  <a:rPr lang="fr-BE" dirty="0">
                    <a:solidFill>
                      <a:schemeClr val="accent1"/>
                    </a:solidFill>
                  </a:rPr>
                  <a:t>J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b="1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D8429583-4DF6-2D24-5643-9CBDB953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0429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A12CAE81-7341-4CE4-8013-BDEF72CC3FC9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Potentiaal</a:t>
            </a:r>
            <a:r>
              <a:rPr lang="fr-BE" sz="2400" dirty="0"/>
              <a:t> / </a:t>
            </a:r>
            <a:r>
              <a:rPr lang="fr-BE" sz="2400" dirty="0" err="1"/>
              <a:t>arbeid</a:t>
            </a:r>
            <a:r>
              <a:rPr lang="fr-BE" sz="2400" dirty="0"/>
              <a:t> / </a:t>
            </a:r>
            <a:r>
              <a:rPr lang="fr-BE" sz="2400" dirty="0" err="1"/>
              <a:t>snelheid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61D1F4A-E04E-D38A-C7B9-D48A1DCE32E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6702A201-A149-3E6A-075B-1FFE8F418809}"/>
              </a:ext>
            </a:extLst>
          </p:cNvPr>
          <p:cNvSpPr/>
          <p:nvPr/>
        </p:nvSpPr>
        <p:spPr>
          <a:xfrm>
            <a:off x="7069568" y="1640425"/>
            <a:ext cx="4535942" cy="20054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Potentialen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Kinetische</a:t>
            </a:r>
            <a:r>
              <a:rPr lang="fr-BE" dirty="0"/>
              <a:t> </a:t>
            </a:r>
            <a:r>
              <a:rPr lang="fr-BE" dirty="0" err="1"/>
              <a:t>energie</a:t>
            </a:r>
            <a:r>
              <a:rPr lang="fr-BE" dirty="0"/>
              <a:t>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6933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92FA-B5C1-5D3D-5F83-9AE270B4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A724-C004-2DC9-DD1F-B0DD9D4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Inhoud</a:t>
            </a:r>
            <a:endParaRPr lang="fr-BE" dirty="0">
              <a:latin typeface="Moranga" pitchFamily="2" charset="77"/>
            </a:endParaRP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3AC15D63-668D-9CEC-E7DA-CD3A523A2989}"/>
              </a:ext>
            </a:extLst>
          </p:cNvPr>
          <p:cNvSpPr/>
          <p:nvPr/>
        </p:nvSpPr>
        <p:spPr>
          <a:xfrm>
            <a:off x="581192" y="1934670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>
                <a:solidFill>
                  <a:srgbClr val="FFFFFF"/>
                </a:solidFill>
              </a:rPr>
              <a:t>Elektrostatica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8F5CC332-42D6-922F-A279-7CBA46BFF07E}"/>
              </a:ext>
            </a:extLst>
          </p:cNvPr>
          <p:cNvSpPr/>
          <p:nvPr/>
        </p:nvSpPr>
        <p:spPr>
          <a:xfrm>
            <a:off x="581192" y="3042253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formules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belangrijk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4DFA9E60-2945-5348-EE4C-1F8AE03DC6C6}"/>
              </a:ext>
            </a:extLst>
          </p:cNvPr>
          <p:cNvSpPr/>
          <p:nvPr/>
        </p:nvSpPr>
        <p:spPr>
          <a:xfrm>
            <a:off x="581192" y="4149836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63A76B-98D0-11C7-374D-583E6B2E9440}"/>
              </a:ext>
            </a:extLst>
          </p:cNvPr>
          <p:cNvSpPr txBox="1">
            <a:spLocks/>
          </p:cNvSpPr>
          <p:nvPr/>
        </p:nvSpPr>
        <p:spPr>
          <a:xfrm>
            <a:off x="6612209" y="19895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DB6A57A9-D0FA-6EAA-12C8-285C0EFD4412}"/>
              </a:ext>
            </a:extLst>
          </p:cNvPr>
          <p:cNvSpPr/>
          <p:nvPr/>
        </p:nvSpPr>
        <p:spPr>
          <a:xfrm>
            <a:off x="581192" y="5257419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pic>
        <p:nvPicPr>
          <p:cNvPr id="14" name="Graphic 13" descr="Bliksemschicht met effen opvulling">
            <a:extLst>
              <a:ext uri="{FF2B5EF4-FFF2-40B4-BE49-F238E27FC236}">
                <a16:creationId xmlns:a16="http://schemas.microsoft.com/office/drawing/2014/main" id="{648E5AB0-B275-D765-12AA-41032C73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561" y="1982827"/>
            <a:ext cx="914400" cy="914400"/>
          </a:xfrm>
          <a:prstGeom prst="rect">
            <a:avLst/>
          </a:prstGeom>
        </p:spPr>
      </p:pic>
      <p:pic>
        <p:nvPicPr>
          <p:cNvPr id="16" name="Graphic 15" descr="Opmerking belangrijk met effen opvulling">
            <a:extLst>
              <a:ext uri="{FF2B5EF4-FFF2-40B4-BE49-F238E27FC236}">
                <a16:creationId xmlns:a16="http://schemas.microsoft.com/office/drawing/2014/main" id="{8E709EE8-A8A3-E7B2-B789-50BCF49E9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561" y="3093768"/>
            <a:ext cx="914400" cy="914400"/>
          </a:xfrm>
          <a:prstGeom prst="rect">
            <a:avLst/>
          </a:prstGeom>
        </p:spPr>
      </p:pic>
      <p:pic>
        <p:nvPicPr>
          <p:cNvPr id="18" name="Graphic 17" descr="Pen met effen opvulling">
            <a:extLst>
              <a:ext uri="{FF2B5EF4-FFF2-40B4-BE49-F238E27FC236}">
                <a16:creationId xmlns:a16="http://schemas.microsoft.com/office/drawing/2014/main" id="{0E3B97A9-4BC5-6599-EDE4-6CF39D20C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414" y="4260041"/>
            <a:ext cx="797019" cy="797019"/>
          </a:xfrm>
          <a:prstGeom prst="rect">
            <a:avLst/>
          </a:prstGeom>
        </p:spPr>
      </p:pic>
      <p:pic>
        <p:nvPicPr>
          <p:cNvPr id="20" name="Graphic 19" descr="Storytelling met effen opvulling">
            <a:extLst>
              <a:ext uri="{FF2B5EF4-FFF2-40B4-BE49-F238E27FC236}">
                <a16:creationId xmlns:a16="http://schemas.microsoft.com/office/drawing/2014/main" id="{DE890BF4-ED76-F06A-1958-FBE5EC1FA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414" y="5342787"/>
            <a:ext cx="846694" cy="8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Wat </a:t>
            </a:r>
            <a:r>
              <a:rPr lang="fr-BE" dirty="0" err="1">
                <a:latin typeface="Moranga" pitchFamily="2" charset="77"/>
              </a:rPr>
              <a:t>is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Elektrostatica</a:t>
            </a:r>
            <a:r>
              <a:rPr lang="fr-BE" dirty="0">
                <a:latin typeface="Moranga" pitchFamily="2" charset="77"/>
              </a:rPr>
              <a:t>?</a:t>
            </a: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00CE0270-E673-46C2-EDD9-39C0C7A7E382}"/>
              </a:ext>
            </a:extLst>
          </p:cNvPr>
          <p:cNvSpPr/>
          <p:nvPr/>
        </p:nvSpPr>
        <p:spPr>
          <a:xfrm>
            <a:off x="581192" y="2168350"/>
            <a:ext cx="11029615" cy="3268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40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>
                <a:solidFill>
                  <a:srgbClr val="FFFFFF"/>
                </a:solidFill>
              </a:rPr>
              <a:t>Studie van de rustende of statische elektriciteit, waarin de eigenschappen van statische elektrische ladingen worden bestudeerd</a:t>
            </a:r>
            <a:endParaRPr lang="fr-BE" sz="3600" dirty="0">
              <a:solidFill>
                <a:srgbClr val="FFFFFF"/>
              </a:solidFill>
            </a:endParaRPr>
          </a:p>
        </p:txBody>
      </p:sp>
      <p:pic>
        <p:nvPicPr>
          <p:cNvPr id="5" name="Graphic 4" descr="Bliksemschicht met effen opvulling">
            <a:extLst>
              <a:ext uri="{FF2B5EF4-FFF2-40B4-BE49-F238E27FC236}">
                <a16:creationId xmlns:a16="http://schemas.microsoft.com/office/drawing/2014/main" id="{00ED1676-FEF9-6831-DD0D-47AB813CA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2919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7502"/>
            <a:ext cx="11029615" cy="4553679"/>
          </a:xfrm>
        </p:spPr>
        <p:txBody>
          <a:bodyPr>
            <a:normAutofit fontScale="92500"/>
          </a:bodyPr>
          <a:lstStyle/>
          <a:p>
            <a:r>
              <a:rPr lang="nl-NL" dirty="0"/>
              <a:t>Het begrip lading, eenheid: coulomb </a:t>
            </a:r>
          </a:p>
          <a:p>
            <a:r>
              <a:rPr lang="nl-NL" dirty="0"/>
              <a:t>Geleiders en isolatoren  </a:t>
            </a:r>
          </a:p>
          <a:p>
            <a:r>
              <a:rPr lang="nl-NL" dirty="0"/>
              <a:t>Elektrostatische inductie (geleiders), polarisatie in niet-geleiders  </a:t>
            </a:r>
          </a:p>
          <a:p>
            <a:r>
              <a:rPr lang="nl-NL" dirty="0"/>
              <a:t>Wet van coulomb  </a:t>
            </a:r>
          </a:p>
          <a:p>
            <a:r>
              <a:rPr lang="nl-NL" dirty="0"/>
              <a:t>Elektrische veldsterkte, eenheid N/C </a:t>
            </a:r>
          </a:p>
          <a:p>
            <a:r>
              <a:rPr lang="nl-NL" dirty="0"/>
              <a:t>Homogeen en radiaal elektrisch veld, inclusief veldlijnenpatroon </a:t>
            </a:r>
          </a:p>
          <a:p>
            <a:r>
              <a:rPr lang="nl-NL" dirty="0"/>
              <a:t>Krachtwerking in een homogeen en radiaal elektrisch veld  </a:t>
            </a:r>
          </a:p>
          <a:p>
            <a:r>
              <a:rPr lang="nl-NL" dirty="0"/>
              <a:t>Krachtwerking tussen puntladingen: maximaal vier ladingen in eenvoudige geometrische configuraties  </a:t>
            </a:r>
          </a:p>
          <a:p>
            <a:r>
              <a:rPr lang="nl-NL" dirty="0"/>
              <a:t>Resulterend elektrisch veld gegenereerd door een set van enkele puntladingen: richting, zin en grootte (maximaal vier ladingen in eenvoudige geometrische configuraties)  </a:t>
            </a:r>
          </a:p>
          <a:p>
            <a:r>
              <a:rPr lang="nl-NL" dirty="0"/>
              <a:t>Homogeen elektrisch veld (potentiële energie, verandering van kinetische energie van een vrije puntlading) </a:t>
            </a:r>
          </a:p>
          <a:p>
            <a:r>
              <a:rPr lang="nl-NL" dirty="0"/>
              <a:t>Potentiële elektrische energie van een geladen deeltje in een radiaal elektrisch veld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  <a:endParaRPr lang="fr-B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BEF41D-2A01-B992-F720-721BA77D6D33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Lading</a:t>
            </a:r>
            <a:r>
              <a:rPr lang="fr-BE" sz="2400" dirty="0"/>
              <a:t> &amp; Coulomb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CC592EF-3BF9-3B84-7CA9-BE6FA4A70DFA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D728965A-F34F-046E-3404-6188A170A748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Geleiders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D7C098B-C133-3060-9A55-EA1CBC331776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90203CC5-2A1B-C4B9-A428-E9853FB2833E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9BFE09E-19AF-CA11-DA7E-422C2DC257F7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E8DF09DF-1D38-276E-3017-EF405DBC7278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Potentiële</a:t>
            </a:r>
            <a:r>
              <a:rPr lang="fr-BE" sz="2400" dirty="0"/>
              <a:t> </a:t>
            </a:r>
            <a:r>
              <a:rPr lang="fr-BE" sz="2400" dirty="0" err="1"/>
              <a:t>elektrische</a:t>
            </a:r>
            <a:r>
              <a:rPr lang="fr-BE" sz="2400" dirty="0"/>
              <a:t> </a:t>
            </a:r>
            <a:r>
              <a:rPr lang="fr-BE" sz="2400" dirty="0" err="1"/>
              <a:t>energie</a:t>
            </a:r>
            <a:r>
              <a:rPr lang="fr-BE" sz="2400" dirty="0"/>
              <a:t> 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1659E667-1FAF-2846-98DF-EA78DA230549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>
              <a:latin typeface="Moranga" pitchFamily="2" charset="77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2F07A3-FA0D-4694-17E8-37970A08BBA2}"/>
              </a:ext>
            </a:extLst>
          </p:cNvPr>
          <p:cNvSpPr>
            <a:spLocks/>
          </p:cNvSpPr>
          <p:nvPr/>
        </p:nvSpPr>
        <p:spPr>
          <a:xfrm>
            <a:off x="2421925" y="1998639"/>
            <a:ext cx="9188883" cy="114767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Coulomb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hoeveelheid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lading</a:t>
            </a:r>
            <a:r>
              <a:rPr lang="fr-BE" dirty="0">
                <a:solidFill>
                  <a:schemeClr val="accent1"/>
                </a:solidFill>
              </a:rPr>
              <a:t>. 1 A in 1 s die </a:t>
            </a:r>
            <a:r>
              <a:rPr lang="fr-BE" dirty="0" err="1">
                <a:solidFill>
                  <a:schemeClr val="accent1"/>
                </a:solidFill>
              </a:rPr>
              <a:t>getransporteerd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wordt</a:t>
            </a:r>
            <a:r>
              <a:rPr lang="fr-BE" dirty="0">
                <a:solidFill>
                  <a:schemeClr val="accent1"/>
                </a:solidFill>
              </a:rPr>
              <a:t>. 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wet</a:t>
            </a:r>
            <a:r>
              <a:rPr lang="fr-BE" dirty="0">
                <a:solidFill>
                  <a:schemeClr val="accent1"/>
                </a:solidFill>
              </a:rPr>
              <a:t> van Coulomb </a:t>
            </a:r>
            <a:r>
              <a:rPr lang="fr-BE" dirty="0" err="1">
                <a:solidFill>
                  <a:schemeClr val="accent1"/>
                </a:solidFill>
              </a:rPr>
              <a:t>bekijkt</a:t>
            </a:r>
            <a:r>
              <a:rPr lang="fr-BE" dirty="0">
                <a:solidFill>
                  <a:schemeClr val="accent1"/>
                </a:solidFill>
              </a:rPr>
              <a:t> men de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(</a:t>
            </a:r>
            <a:r>
              <a:rPr lang="fr-BE" dirty="0" err="1">
                <a:solidFill>
                  <a:schemeClr val="accent1"/>
                </a:solidFill>
              </a:rPr>
              <a:t>afstotend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gelijke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ladingen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aantrekkend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verschillende</a:t>
            </a:r>
            <a:r>
              <a:rPr lang="fr-BE" dirty="0">
                <a:solidFill>
                  <a:schemeClr val="accent1"/>
                </a:solidFill>
              </a:rPr>
              <a:t>).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B8E4A9-AEEC-A7AF-7068-D62EB601BB7F}"/>
              </a:ext>
            </a:extLst>
          </p:cNvPr>
          <p:cNvSpPr/>
          <p:nvPr/>
        </p:nvSpPr>
        <p:spPr>
          <a:xfrm>
            <a:off x="933533" y="3659542"/>
            <a:ext cx="2197650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Geleiders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6464B1C-A436-46D1-B63C-48DDDAEFF03F}"/>
                  </a:ext>
                </a:extLst>
              </p:cNvPr>
              <p:cNvSpPr/>
              <p:nvPr/>
            </p:nvSpPr>
            <p:spPr>
              <a:xfrm>
                <a:off x="2421925" y="3224162"/>
                <a:ext cx="9188883" cy="1634947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altijd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buitenoppervlakte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geleider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Hoe</a:t>
                </a:r>
                <a:r>
                  <a:rPr lang="fr-BE" dirty="0">
                    <a:solidFill>
                      <a:schemeClr val="accent1"/>
                    </a:solidFill>
                  </a:rPr>
                  <a:t> 	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groter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kromming</a:t>
                </a:r>
                <a:r>
                  <a:rPr lang="fr-BE" dirty="0">
                    <a:solidFill>
                      <a:schemeClr val="accent1"/>
                    </a:solidFill>
                  </a:rPr>
                  <a:t>, des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groter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oppervlakteladingsdichtheid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B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. 	Sommige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stoffen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geleiden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goed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</a:rPr>
                  <a:t> niet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isolatoren</a:t>
                </a:r>
                <a:r>
                  <a:rPr lang="fr-BE" dirty="0">
                    <a:solidFill>
                      <a:schemeClr val="accent1"/>
                    </a:solidFill>
                  </a:rPr>
                  <a:t>).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laatste</a:t>
                </a:r>
                <a:r>
                  <a:rPr lang="fr-BE" dirty="0">
                    <a:solidFill>
                      <a:schemeClr val="accent1"/>
                    </a:solidFill>
                  </a:rPr>
                  <a:t> 	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	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lading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aanwezig</a:t>
                </a:r>
                <a:r>
                  <a:rPr lang="fr-BE" dirty="0">
                    <a:solidFill>
                      <a:schemeClr val="accent1"/>
                    </a:solidFill>
                  </a:rPr>
                  <a:t> maar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niet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voortbewegen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6464B1C-A436-46D1-B63C-48DDDAEFF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5" y="3224162"/>
                <a:ext cx="9188883" cy="16349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  <a:prstDash val="solid"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EBE5BE-726C-969A-E963-9B2ECA4778C2}"/>
              </a:ext>
            </a:extLst>
          </p:cNvPr>
          <p:cNvSpPr/>
          <p:nvPr/>
        </p:nvSpPr>
        <p:spPr>
          <a:xfrm>
            <a:off x="2421925" y="4962525"/>
            <a:ext cx="9188883" cy="167754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Theoretische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op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proeflading</a:t>
            </a:r>
            <a:r>
              <a:rPr lang="fr-BE" dirty="0">
                <a:solidFill>
                  <a:schemeClr val="accent1"/>
                </a:solidFill>
              </a:rPr>
              <a:t> van 1 Coulomb. </a:t>
            </a:r>
            <a:r>
              <a:rPr lang="fr-BE" dirty="0" err="1">
                <a:solidFill>
                  <a:schemeClr val="accent1"/>
                </a:solidFill>
              </a:rPr>
              <a:t>Deze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wordt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uitgedrukt</a:t>
            </a:r>
            <a:r>
              <a:rPr lang="fr-BE" dirty="0">
                <a:solidFill>
                  <a:schemeClr val="accent1"/>
                </a:solidFill>
              </a:rPr>
              <a:t> in </a:t>
            </a:r>
            <a:r>
              <a:rPr lang="fr-BE" dirty="0" err="1">
                <a:solidFill>
                  <a:schemeClr val="accent1"/>
                </a:solidFill>
              </a:rPr>
              <a:t>veldlijnen</a:t>
            </a:r>
            <a:r>
              <a:rPr lang="fr-BE" dirty="0">
                <a:solidFill>
                  <a:schemeClr val="accent1"/>
                </a:solidFill>
              </a:rPr>
              <a:t>. In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radiaal</a:t>
            </a:r>
            <a:r>
              <a:rPr lang="fr-BE" dirty="0">
                <a:solidFill>
                  <a:schemeClr val="accent1"/>
                </a:solidFill>
              </a:rPr>
              <a:t> (bol) veld </a:t>
            </a:r>
            <a:r>
              <a:rPr lang="fr-BE" dirty="0" err="1">
                <a:solidFill>
                  <a:schemeClr val="accent1"/>
                </a:solidFill>
              </a:rPr>
              <a:t>gebruiken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de 	formule die </a:t>
            </a:r>
            <a:r>
              <a:rPr lang="fr-BE" dirty="0" err="1">
                <a:solidFill>
                  <a:schemeClr val="accent1"/>
                </a:solidFill>
              </a:rPr>
              <a:t>verder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gegeven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wordt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Hiernaast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bestaan</a:t>
            </a:r>
            <a:r>
              <a:rPr lang="fr-BE" dirty="0">
                <a:solidFill>
                  <a:schemeClr val="accent1"/>
                </a:solidFill>
              </a:rPr>
              <a:t> er </a:t>
            </a:r>
            <a:r>
              <a:rPr lang="fr-BE" dirty="0" err="1">
                <a:solidFill>
                  <a:schemeClr val="accent1"/>
                </a:solidFill>
              </a:rPr>
              <a:t>ook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homogene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velden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Hierbij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veldsterkte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overal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even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groot</a:t>
            </a:r>
            <a:r>
              <a:rPr lang="fr-BE" dirty="0">
                <a:solidFill>
                  <a:schemeClr val="accent1"/>
                </a:solidFill>
              </a:rPr>
              <a:t> en </a:t>
            </a:r>
            <a:r>
              <a:rPr lang="fr-BE" dirty="0" err="1">
                <a:solidFill>
                  <a:schemeClr val="accent1"/>
                </a:solidFill>
              </a:rPr>
              <a:t>heeft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deze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dezelfde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richting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290949D-5129-FB8A-0767-FB26CB8AA4A2}"/>
              </a:ext>
            </a:extLst>
          </p:cNvPr>
          <p:cNvSpPr/>
          <p:nvPr/>
        </p:nvSpPr>
        <p:spPr>
          <a:xfrm>
            <a:off x="933533" y="2076484"/>
            <a:ext cx="2197650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Coulomb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6FE93D4-DA53-BC6D-A0F3-DB58FA1EAA2F}"/>
              </a:ext>
            </a:extLst>
          </p:cNvPr>
          <p:cNvSpPr/>
          <p:nvPr/>
        </p:nvSpPr>
        <p:spPr>
          <a:xfrm>
            <a:off x="415400" y="2201153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62613035-8445-7636-F5D7-0D7AE5DB7C3F}"/>
              </a:ext>
            </a:extLst>
          </p:cNvPr>
          <p:cNvSpPr/>
          <p:nvPr/>
        </p:nvSpPr>
        <p:spPr>
          <a:xfrm>
            <a:off x="415400" y="3784209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DDDE1681-E548-CC86-D317-3084DE76D025}"/>
              </a:ext>
            </a:extLst>
          </p:cNvPr>
          <p:cNvSpPr/>
          <p:nvPr/>
        </p:nvSpPr>
        <p:spPr>
          <a:xfrm>
            <a:off x="875467" y="5306678"/>
            <a:ext cx="2197649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  </a:t>
            </a:r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737BF47-C8EE-258E-64E8-618C5A40E7D6}"/>
              </a:ext>
            </a:extLst>
          </p:cNvPr>
          <p:cNvSpPr/>
          <p:nvPr/>
        </p:nvSpPr>
        <p:spPr>
          <a:xfrm>
            <a:off x="415400" y="5427658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4" name="Afbeelding 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88A2123-E21A-7409-B9BA-6C0E259F1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>
              <a:latin typeface="Moranga" pitchFamily="2" charset="77"/>
            </a:endParaRPr>
          </a:p>
        </p:txBody>
      </p:sp>
      <p:pic>
        <p:nvPicPr>
          <p:cNvPr id="1026" name="Picture 2" descr="LABOFUN.BE - Elektrische veldlijnen">
            <a:extLst>
              <a:ext uri="{FF2B5EF4-FFF2-40B4-BE49-F238E27FC236}">
                <a16:creationId xmlns:a16="http://schemas.microsoft.com/office/drawing/2014/main" id="{97629EA0-2CC5-FB33-181D-34F4FF97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82" y="3791411"/>
            <a:ext cx="4851786" cy="27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4A4C3-6253-93C6-C853-CEB008F7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33" y="3791411"/>
            <a:ext cx="3749824" cy="2729130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3A5EF9E7-F5CB-2BED-B16E-FD3C306A1AF2}"/>
              </a:ext>
            </a:extLst>
          </p:cNvPr>
          <p:cNvSpPr/>
          <p:nvPr/>
        </p:nvSpPr>
        <p:spPr>
          <a:xfrm>
            <a:off x="2421925" y="2232822"/>
            <a:ext cx="9188883" cy="1333395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De </a:t>
            </a:r>
            <a:r>
              <a:rPr lang="fr-BE" dirty="0" err="1">
                <a:solidFill>
                  <a:schemeClr val="accent1"/>
                </a:solidFill>
              </a:rPr>
              <a:t>potentiële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energie</a:t>
            </a:r>
            <a:r>
              <a:rPr lang="fr-BE" dirty="0">
                <a:solidFill>
                  <a:schemeClr val="accent1"/>
                </a:solidFill>
              </a:rPr>
              <a:t> per </a:t>
            </a:r>
            <a:r>
              <a:rPr lang="fr-BE" dirty="0" err="1">
                <a:solidFill>
                  <a:schemeClr val="accent1"/>
                </a:solidFill>
              </a:rPr>
              <a:t>ladingseenheid</a:t>
            </a:r>
            <a:r>
              <a:rPr lang="fr-BE" dirty="0">
                <a:solidFill>
                  <a:schemeClr val="accent1"/>
                </a:solidFill>
              </a:rPr>
              <a:t> (Volt). De </a:t>
            </a:r>
            <a:r>
              <a:rPr lang="fr-BE" dirty="0" err="1">
                <a:solidFill>
                  <a:schemeClr val="accent1"/>
                </a:solidFill>
              </a:rPr>
              <a:t>bewegingsenergie</a:t>
            </a:r>
            <a:r>
              <a:rPr lang="fr-BE" dirty="0">
                <a:solidFill>
                  <a:schemeClr val="accent1"/>
                </a:solidFill>
              </a:rPr>
              <a:t> die 	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lading</a:t>
            </a:r>
            <a:r>
              <a:rPr lang="fr-BE" dirty="0">
                <a:solidFill>
                  <a:schemeClr val="accent1"/>
                </a:solidFill>
              </a:rPr>
              <a:t> in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veld </a:t>
            </a:r>
            <a:r>
              <a:rPr lang="fr-BE" dirty="0" err="1">
                <a:solidFill>
                  <a:schemeClr val="accent1"/>
                </a:solidFill>
              </a:rPr>
              <a:t>bezit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Ook</a:t>
            </a:r>
            <a:r>
              <a:rPr lang="fr-BE" dirty="0">
                <a:solidFill>
                  <a:schemeClr val="accent1"/>
                </a:solidFill>
              </a:rPr>
              <a:t> hier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verschil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radiaal</a:t>
            </a:r>
            <a:r>
              <a:rPr lang="fr-BE" dirty="0">
                <a:solidFill>
                  <a:schemeClr val="accent1"/>
                </a:solidFill>
              </a:rPr>
              <a:t> of 	</a:t>
            </a:r>
            <a:r>
              <a:rPr lang="fr-BE" dirty="0" err="1">
                <a:solidFill>
                  <a:schemeClr val="accent1"/>
                </a:solidFill>
              </a:rPr>
              <a:t>homogeen</a:t>
            </a:r>
            <a:r>
              <a:rPr lang="fr-BE" dirty="0">
                <a:solidFill>
                  <a:schemeClr val="accent1"/>
                </a:solidFill>
              </a:rPr>
              <a:t> veld. 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1505BF18-9240-33D3-3FDC-B6574970B9BC}"/>
              </a:ext>
            </a:extLst>
          </p:cNvPr>
          <p:cNvSpPr/>
          <p:nvPr/>
        </p:nvSpPr>
        <p:spPr>
          <a:xfrm>
            <a:off x="875467" y="2408588"/>
            <a:ext cx="2197649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Potentiaal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17CB31B8-046A-7E06-98F3-04C4AE288F2A}"/>
              </a:ext>
            </a:extLst>
          </p:cNvPr>
          <p:cNvSpPr/>
          <p:nvPr/>
        </p:nvSpPr>
        <p:spPr>
          <a:xfrm>
            <a:off x="415400" y="2529568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7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FFD9-7A42-2E68-8A78-3B923B6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Welke</a:t>
            </a:r>
            <a:r>
              <a:rPr lang="fr-BE" dirty="0">
                <a:latin typeface="Moranga" pitchFamily="2" charset="77"/>
              </a:rPr>
              <a:t> formules </a:t>
            </a:r>
            <a:r>
              <a:rPr lang="fr-BE" dirty="0" err="1">
                <a:latin typeface="Moranga" pitchFamily="2" charset="77"/>
              </a:rPr>
              <a:t>zijn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belangrijk</a:t>
            </a:r>
            <a:r>
              <a:rPr lang="fr-BE" dirty="0">
                <a:latin typeface="Moranga" pitchFamily="2" charset="77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487163" cy="36783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|∗</m:t>
                        </m:r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fr-BE" b="0" i="1" dirty="0">
                    <a:solidFill>
                      <a:schemeClr val="tx1"/>
                    </a:solidFill>
                  </a:rPr>
                  <a:t>	</a:t>
                </a:r>
                <a:r>
                  <a:rPr lang="fr-BE" b="0" dirty="0">
                    <a:solidFill>
                      <a:schemeClr val="tx1"/>
                    </a:solidFill>
                  </a:rPr>
                  <a:t>		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Wet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van Coulomb.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die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elektrische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ladingen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op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elkaar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uitoefenen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BE" b="0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fr-BE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Elektrische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veldsterkte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in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radiaal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veld </a:t>
                </a: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		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Elektrische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veldsterkte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in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homogeen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veld </a:t>
                </a:r>
                <a:endParaRPr lang="fr-BE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fr-BE" i="1" dirty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𝑝𝑜𝑡</m:t>
                            </m:r>
                          </m:sub>
                        </m:sSub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fr-BE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Potentiële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energie</a:t>
                </a:r>
                <a:r>
                  <a:rPr lang="fr-BE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per </a:t>
                </a:r>
                <a:r>
                  <a:rPr lang="fr-BE" b="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ladingseenheid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= de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potentiaal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. In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radiaal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veld</a:t>
                </a:r>
                <a:endParaRPr lang="fr-BE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=∆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𝑝𝑜𝑡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∗∆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	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Arbeid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elektrisch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veld = de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potentiaal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In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homogeen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veld</a:t>
                </a:r>
              </a:p>
              <a:p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Oppervlakteladingsdichtheid</a:t>
                </a:r>
                <a:r>
                  <a:rPr lang="fr-B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487163" cy="3678303"/>
              </a:xfrm>
              <a:blipFill>
                <a:blip r:embed="rId2"/>
                <a:stretch>
                  <a:fillRect l="-1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0774426-0DAA-1D38-0048-2CD2393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08" y="744104"/>
            <a:ext cx="3862699" cy="9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>
                <a:latin typeface="Moranga" pitchFamily="2" charset="77"/>
              </a:rPr>
              <a:t>Welke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soort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oefeningen</a:t>
            </a:r>
            <a:r>
              <a:rPr lang="fr-BE" cap="none" dirty="0">
                <a:latin typeface="Moranga" pitchFamily="2" charset="77"/>
              </a:rPr>
              <a:t> </a:t>
            </a:r>
            <a:r>
              <a:rPr lang="fr-BE" cap="none" dirty="0" err="1">
                <a:latin typeface="Moranga" pitchFamily="2" charset="77"/>
              </a:rPr>
              <a:t>zijn</a:t>
            </a:r>
            <a:r>
              <a:rPr lang="fr-BE" cap="none" dirty="0">
                <a:latin typeface="Moranga" pitchFamily="2" charset="77"/>
              </a:rPr>
              <a:t> er? 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20DB28FF-752D-A188-74A3-40BD3F9880A7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</a:t>
            </a:r>
            <a:r>
              <a:rPr lang="fr-BE" sz="2400" dirty="0"/>
              <a:t> van Coulomb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27D93DE-1E63-C416-B39F-80E1F2CE9A61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B9CC3549-D23D-396B-3F40-10F28767D2BE}"/>
              </a:ext>
            </a:extLst>
          </p:cNvPr>
          <p:cNvSpPr/>
          <p:nvPr/>
        </p:nvSpPr>
        <p:spPr>
          <a:xfrm>
            <a:off x="2776826" y="3514811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Veldsterkte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701030B-841F-08E4-D912-F7BA951981BF}"/>
              </a:ext>
            </a:extLst>
          </p:cNvPr>
          <p:cNvSpPr/>
          <p:nvPr/>
        </p:nvSpPr>
        <p:spPr>
          <a:xfrm>
            <a:off x="2239307" y="3382105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C89D89F-A16B-83B5-0A70-B453873732F7}"/>
              </a:ext>
            </a:extLst>
          </p:cNvPr>
          <p:cNvSpPr/>
          <p:nvPr/>
        </p:nvSpPr>
        <p:spPr>
          <a:xfrm>
            <a:off x="2776826" y="472577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Potentiaal</a:t>
            </a:r>
            <a:r>
              <a:rPr lang="fr-BE" sz="2400" dirty="0"/>
              <a:t> / </a:t>
            </a:r>
            <a:r>
              <a:rPr lang="fr-BE" sz="2400" dirty="0" err="1"/>
              <a:t>arbeid</a:t>
            </a:r>
            <a:r>
              <a:rPr lang="fr-BE" sz="2400" dirty="0"/>
              <a:t> / </a:t>
            </a:r>
            <a:r>
              <a:rPr lang="fr-BE" sz="2400" dirty="0" err="1"/>
              <a:t>snelheid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4E0DF06-2D82-787C-6FE9-AC870014AABB}"/>
              </a:ext>
            </a:extLst>
          </p:cNvPr>
          <p:cNvSpPr/>
          <p:nvPr/>
        </p:nvSpPr>
        <p:spPr>
          <a:xfrm>
            <a:off x="2239307" y="459306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PFys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Fys" id="{A0D7BD7C-AADD-4586-BC58-2FA64F8C3CBB}" vid="{E287CC4B-CC3D-4A5A-B6C1-5A296A9A66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27776</TotalTime>
  <Words>974</Words>
  <Application>Microsoft Macintosh PowerPoint</Application>
  <PresentationFormat>Breedbeeld</PresentationFormat>
  <Paragraphs>134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Cambria Math</vt:lpstr>
      <vt:lpstr>Moranga</vt:lpstr>
      <vt:lpstr>Moranga Bold</vt:lpstr>
      <vt:lpstr>Nunito</vt:lpstr>
      <vt:lpstr>Wingdings</vt:lpstr>
      <vt:lpstr>Wingdings 2</vt:lpstr>
      <vt:lpstr>HPFys</vt:lpstr>
      <vt:lpstr>Elektrostatica </vt:lpstr>
      <vt:lpstr>Inhoud</vt:lpstr>
      <vt:lpstr>Wat is Elektrostatica?</vt:lpstr>
      <vt:lpstr>Te kennen leerstof 2024</vt:lpstr>
      <vt:lpstr>Te kennen leerstof 2024</vt:lpstr>
      <vt:lpstr>Belangrijkste begrippen</vt:lpstr>
      <vt:lpstr>Belangrijkste begrippen</vt:lpstr>
      <vt:lpstr>Welke formules zijn belangrijk?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15</cp:revision>
  <dcterms:created xsi:type="dcterms:W3CDTF">2023-12-05T15:59:13Z</dcterms:created>
  <dcterms:modified xsi:type="dcterms:W3CDTF">2024-11-27T16:53:00Z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