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83" r:id="rId8"/>
    <p:sldId id="284" r:id="rId9"/>
    <p:sldId id="285" r:id="rId10"/>
    <p:sldId id="286" r:id="rId11"/>
    <p:sldId id="287" r:id="rId12"/>
    <p:sldId id="269" r:id="rId13"/>
    <p:sldId id="270" r:id="rId14"/>
    <p:sldId id="271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051"/>
    <a:srgbClr val="FFFFFF"/>
    <a:srgbClr val="93C2E8"/>
    <a:srgbClr val="17B790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24B8E-6945-4115-93AC-FEBB955B7CE2}" v="58" dt="2024-11-14T15:51:19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19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73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1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611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55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3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82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9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38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027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5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09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26/11/24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3C2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 userDrawn="1"/>
        </p:nvSpPr>
        <p:spPr>
          <a:xfrm>
            <a:off x="446533" y="159390"/>
            <a:ext cx="3703987" cy="38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 userDrawn="1"/>
        </p:nvSpPr>
        <p:spPr>
          <a:xfrm>
            <a:off x="4241830" y="153223"/>
            <a:ext cx="3703987" cy="395415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Wiskunde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 userDrawn="1"/>
        </p:nvSpPr>
        <p:spPr>
          <a:xfrm>
            <a:off x="8042310" y="163010"/>
            <a:ext cx="3703987" cy="385627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Algebra</a:t>
            </a:r>
            <a:r>
              <a:rPr lang="fr-BE" dirty="0"/>
              <a:t> </a:t>
            </a:r>
          </a:p>
        </p:txBody>
      </p:sp>
      <p:pic>
        <p:nvPicPr>
          <p:cNvPr id="15" name="Afbeelding 14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E8646C5F-310E-4BFC-4182-B6775A366E0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16" y="6418602"/>
            <a:ext cx="1121155" cy="3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6000" dirty="0" err="1">
                <a:latin typeface="Moranga" pitchFamily="2" charset="77"/>
              </a:rPr>
              <a:t>Algebra</a:t>
            </a:r>
            <a:endParaRPr lang="fr-BE" sz="6000" dirty="0">
              <a:latin typeface="Moranga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3208207"/>
                <a:ext cx="11029615" cy="3678303"/>
              </a:xfrm>
            </p:spPr>
            <p:txBody>
              <a:bodyPr numCol="1">
                <a:normAutofit fontScale="85000" lnSpcReduction="20000"/>
              </a:bodyPr>
              <a:lstStyle/>
              <a:p>
                <a:r>
                  <a:rPr lang="fr-BE" dirty="0">
                    <a:latin typeface="Cambria Math" panose="02040503050406030204" pitchFamily="18" charset="0"/>
                  </a:rPr>
                  <a:t>Bij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BE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fr-B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B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BE" dirty="0"/>
              </a:p>
              <a:p>
                <a:pPr lvl="1"/>
                <a:endParaRPr lang="fr-BE" dirty="0"/>
              </a:p>
              <a:p>
                <a:pPr lvl="1"/>
                <a:r>
                  <a:rPr lang="fr-BE" dirty="0" err="1"/>
                  <a:t>Bij</a:t>
                </a:r>
                <a:r>
                  <a:rPr lang="fr-BE" dirty="0"/>
                  <a:t> D&gt;0 </a:t>
                </a:r>
                <a:r>
                  <a:rPr lang="fr-BE" dirty="0"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ym typeface="Wingdings" panose="05000000000000000000" pitchFamily="2" charset="2"/>
                  </a:rPr>
                  <a:t>oplossingen</a:t>
                </a:r>
                <a:r>
                  <a:rPr lang="fr-BE" dirty="0">
                    <a:sym typeface="Wingdings" panose="05000000000000000000" pitchFamily="2" charset="2"/>
                  </a:rPr>
                  <a:t> | </a:t>
                </a:r>
                <a:r>
                  <a:rPr lang="fr-BE" dirty="0" err="1">
                    <a:sym typeface="Wingdings" panose="05000000000000000000" pitchFamily="2" charset="2"/>
                  </a:rPr>
                  <a:t>één</a:t>
                </a:r>
                <a:r>
                  <a:rPr lang="fr-BE" dirty="0"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ym typeface="Wingdings" panose="05000000000000000000" pitchFamily="2" charset="2"/>
                  </a:rPr>
                  <a:t>oplossing</a:t>
                </a:r>
                <a:r>
                  <a:rPr lang="fr-BE" dirty="0">
                    <a:sym typeface="Wingdings" panose="05000000000000000000" pitchFamily="2" charset="2"/>
                  </a:rPr>
                  <a:t> met D=0 | </a:t>
                </a:r>
                <a:r>
                  <a:rPr lang="fr-BE" dirty="0" err="1">
                    <a:sym typeface="Wingdings" panose="05000000000000000000" pitchFamily="2" charset="2"/>
                  </a:rPr>
                  <a:t>geen</a:t>
                </a:r>
                <a:r>
                  <a:rPr lang="fr-BE" dirty="0"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ym typeface="Wingdings" panose="05000000000000000000" pitchFamily="2" charset="2"/>
                  </a:rPr>
                  <a:t>oplossingen</a:t>
                </a:r>
                <a:r>
                  <a:rPr lang="fr-BE" dirty="0"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ym typeface="Wingdings" panose="05000000000000000000" pitchFamily="2" charset="2"/>
                  </a:rPr>
                  <a:t> D&lt;0</a:t>
                </a:r>
              </a:p>
              <a:p>
                <a:pPr lvl="1"/>
                <a:endParaRPr lang="fr-BE" dirty="0">
                  <a:sym typeface="Wingdings" panose="05000000000000000000" pitchFamily="2" charset="2"/>
                </a:endParaRPr>
              </a:p>
              <a:p>
                <a:pPr lvl="1"/>
                <a:r>
                  <a:rPr lang="fr-BE" dirty="0" err="1">
                    <a:sym typeface="Wingdings" panose="05000000000000000000" pitchFamily="2" charset="2"/>
                  </a:rPr>
                  <a:t>Viète</a:t>
                </a:r>
                <a:r>
                  <a:rPr lang="fr-BE" dirty="0">
                    <a:sym typeface="Wingdings" panose="05000000000000000000" pitchFamily="2" charset="2"/>
                  </a:rPr>
                  <a:t> formules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2=−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BE" b="0" dirty="0"/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1∗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BE" dirty="0"/>
              </a:p>
              <a:p>
                <a:pPr lvl="1"/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3208207"/>
                <a:ext cx="11029615" cy="3678303"/>
              </a:xfrm>
              <a:blipFill>
                <a:blip r:embed="rId2"/>
                <a:stretch>
                  <a:fillRect t="-30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9CB3640D-0A4A-4BB4-26CD-DE891B1EB932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Vierkantsvergelijking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E7BB63D-785D-B2EB-22B7-4439A6188819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94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3179697"/>
                <a:ext cx="11029615" cy="3678303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BE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11+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12+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21+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22+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BE" dirty="0"/>
              </a:p>
              <a:p>
                <a:pPr lvl="1"/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BE" dirty="0"/>
              </a:p>
              <a:p>
                <a:pPr lvl="1"/>
                <a:r>
                  <a:rPr lang="fr-BE" dirty="0"/>
                  <a:t>A+B=B+A</a:t>
                </a:r>
              </a:p>
              <a:p>
                <a:pPr lvl="1"/>
                <a:r>
                  <a:rPr lang="fr-BE" dirty="0"/>
                  <a:t>A+0=A</a:t>
                </a:r>
              </a:p>
              <a:p>
                <a:pPr lvl="1"/>
                <a:r>
                  <a:rPr lang="fr-BE" dirty="0"/>
                  <a:t>A-A=0</a:t>
                </a:r>
              </a:p>
              <a:p>
                <a:pPr lvl="1"/>
                <a:r>
                  <a:rPr lang="fr-BE" dirty="0"/>
                  <a:t>r(A+B)=</a:t>
                </a:r>
                <a:r>
                  <a:rPr lang="fr-BE" dirty="0" err="1"/>
                  <a:t>rA+rB</a:t>
                </a:r>
                <a:endParaRPr lang="fr-BE" dirty="0"/>
              </a:p>
              <a:p>
                <a:pPr lvl="1"/>
                <a:r>
                  <a:rPr lang="fr-BE" dirty="0"/>
                  <a:t>(</a:t>
                </a:r>
                <a:r>
                  <a:rPr lang="fr-BE" dirty="0" err="1"/>
                  <a:t>a+b</a:t>
                </a:r>
                <a:r>
                  <a:rPr lang="fr-BE" dirty="0"/>
                  <a:t>)*A=</a:t>
                </a:r>
                <a:r>
                  <a:rPr lang="fr-BE" dirty="0" err="1"/>
                  <a:t>aA+bA</a:t>
                </a:r>
                <a:endParaRPr lang="fr-BE" dirty="0"/>
              </a:p>
              <a:p>
                <a:pPr lvl="1"/>
                <a:r>
                  <a:rPr lang="fr-BE" dirty="0"/>
                  <a:t>0*A=0</a:t>
                </a:r>
              </a:p>
              <a:p>
                <a:pPr lvl="1"/>
                <a:r>
                  <a:rPr lang="fr-BE" dirty="0"/>
                  <a:t>I*A=A=A*I (met I de </a:t>
                </a:r>
                <a:r>
                  <a:rPr lang="fr-BE" dirty="0" err="1"/>
                  <a:t>eenheidsmatrix</a:t>
                </a:r>
                <a:r>
                  <a:rPr lang="fr-BE" dirty="0"/>
                  <a:t>) | A*B=B*A=I? </a:t>
                </a:r>
                <a:r>
                  <a:rPr lang="fr-BE" dirty="0">
                    <a:sym typeface="Wingdings" panose="05000000000000000000" pitchFamily="2" charset="2"/>
                  </a:rPr>
                  <a:t> A en B inverse</a:t>
                </a:r>
                <a:endParaRPr lang="fr-BE" dirty="0"/>
              </a:p>
              <a:p>
                <a:pPr lvl="1"/>
                <a:r>
                  <a:rPr lang="fr-BE" dirty="0"/>
                  <a:t>NIET </a:t>
                </a:r>
                <a:r>
                  <a:rPr lang="fr-BE" dirty="0" err="1"/>
                  <a:t>commutatief</a:t>
                </a:r>
                <a:endParaRPr lang="fr-BE" dirty="0"/>
              </a:p>
              <a:p>
                <a:pPr lvl="1"/>
                <a:r>
                  <a:rPr lang="fr-BE" dirty="0"/>
                  <a:t>A</a:t>
                </a:r>
                <a:r>
                  <a:rPr lang="fr-BE" baseline="30000" dirty="0"/>
                  <a:t>n </a:t>
                </a:r>
                <a:r>
                  <a:rPr lang="fr-BE" dirty="0"/>
                  <a:t>kan </a:t>
                </a:r>
                <a:r>
                  <a:rPr lang="fr-BE" dirty="0" err="1"/>
                  <a:t>enkel</a:t>
                </a:r>
                <a:r>
                  <a:rPr lang="fr-BE" dirty="0"/>
                  <a:t> </a:t>
                </a:r>
                <a:r>
                  <a:rPr lang="fr-BE" dirty="0" err="1"/>
                  <a:t>bij</a:t>
                </a:r>
                <a:r>
                  <a:rPr lang="fr-BE" dirty="0"/>
                  <a:t> </a:t>
                </a:r>
                <a:r>
                  <a:rPr lang="fr-BE" dirty="0" err="1"/>
                  <a:t>vierkante</a:t>
                </a:r>
                <a:r>
                  <a:rPr lang="fr-BE" dirty="0"/>
                  <a:t> matrices</a:t>
                </a:r>
              </a:p>
              <a:p>
                <a:pPr lvl="1"/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3179697"/>
                <a:ext cx="11029615" cy="3678303"/>
              </a:xfrm>
              <a:blipFill>
                <a:blip r:embed="rId2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78C249-15F4-F7AE-8FFF-5E53C9E9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135" y="3036115"/>
            <a:ext cx="5182907" cy="2055443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45A2A733-079A-FFAF-D789-9F18BE9C3539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8130BDE-7C31-B0A9-5E03-4837FCB26D10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71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cap="none" dirty="0" err="1">
                <a:latin typeface="Moranga" pitchFamily="2" charset="77"/>
              </a:rPr>
              <a:t>Welke</a:t>
            </a:r>
            <a:r>
              <a:rPr lang="fr-BE" sz="3600" cap="none" dirty="0">
                <a:latin typeface="Moranga" pitchFamily="2" charset="77"/>
              </a:rPr>
              <a:t> </a:t>
            </a:r>
            <a:r>
              <a:rPr lang="fr-BE" sz="3600" cap="none" dirty="0" err="1">
                <a:latin typeface="Moranga" pitchFamily="2" charset="77"/>
              </a:rPr>
              <a:t>soort</a:t>
            </a:r>
            <a:r>
              <a:rPr lang="fr-BE" sz="3600" cap="none" dirty="0">
                <a:latin typeface="Moranga" pitchFamily="2" charset="77"/>
              </a:rPr>
              <a:t> </a:t>
            </a:r>
            <a:r>
              <a:rPr lang="fr-BE" sz="3600" cap="none" dirty="0" err="1">
                <a:latin typeface="Moranga" pitchFamily="2" charset="77"/>
              </a:rPr>
              <a:t>oefeningen</a:t>
            </a:r>
            <a:r>
              <a:rPr lang="fr-BE" sz="3600" cap="none" dirty="0">
                <a:latin typeface="Moranga" pitchFamily="2" charset="77"/>
              </a:rPr>
              <a:t> </a:t>
            </a:r>
            <a:r>
              <a:rPr lang="fr-BE" sz="3600" cap="none" dirty="0" err="1">
                <a:latin typeface="Moranga" pitchFamily="2" charset="77"/>
              </a:rPr>
              <a:t>zijn</a:t>
            </a:r>
            <a:r>
              <a:rPr lang="fr-BE" sz="3600" cap="none" dirty="0">
                <a:latin typeface="Moranga" pitchFamily="2" charset="77"/>
              </a:rPr>
              <a:t> er?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A8B09-B24E-588E-9F74-8F23CC1FF7F9}"/>
              </a:ext>
            </a:extLst>
          </p:cNvPr>
          <p:cNvSpPr/>
          <p:nvPr/>
        </p:nvSpPr>
        <p:spPr>
          <a:xfrm>
            <a:off x="580724" y="6858001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/>
              <a:t>Euclidische</a:t>
            </a:r>
            <a:r>
              <a:rPr lang="fr-BE" sz="1600" dirty="0"/>
              <a:t> </a:t>
            </a:r>
            <a:r>
              <a:rPr lang="fr-BE" sz="1600" dirty="0" err="1"/>
              <a:t>delingen</a:t>
            </a:r>
            <a:endParaRPr lang="fr-BE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D88A31-3766-9E37-A1FB-272FFBC69029}"/>
              </a:ext>
            </a:extLst>
          </p:cNvPr>
          <p:cNvSpPr/>
          <p:nvPr/>
        </p:nvSpPr>
        <p:spPr>
          <a:xfrm>
            <a:off x="4768992" y="6858000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Parameter</a:t>
            </a:r>
            <a:r>
              <a:rPr lang="fr-BE" dirty="0"/>
              <a:t> </a:t>
            </a:r>
            <a:r>
              <a:rPr lang="fr-BE" dirty="0" err="1"/>
              <a:t>bepalen</a:t>
            </a:r>
            <a:endParaRPr lang="fr-B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504308-91C4-CB98-A7A7-DF5E1516A171}"/>
              </a:ext>
            </a:extLst>
          </p:cNvPr>
          <p:cNvSpPr/>
          <p:nvPr/>
        </p:nvSpPr>
        <p:spPr>
          <a:xfrm>
            <a:off x="8957260" y="6858001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Stelsel</a:t>
            </a:r>
            <a:r>
              <a:rPr lang="fr-BE" dirty="0"/>
              <a:t> </a:t>
            </a:r>
            <a:r>
              <a:rPr lang="fr-BE" dirty="0" err="1"/>
              <a:t>oplossen</a:t>
            </a:r>
            <a:endParaRPr lang="fr-B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F66A8C-6FB7-FDC6-89EF-69C7813D58E2}"/>
              </a:ext>
            </a:extLst>
          </p:cNvPr>
          <p:cNvSpPr/>
          <p:nvPr/>
        </p:nvSpPr>
        <p:spPr>
          <a:xfrm>
            <a:off x="575894" y="8386194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Matrices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2CD488-C7C3-0C68-171E-A7AAA714A6D1}"/>
              </a:ext>
            </a:extLst>
          </p:cNvPr>
          <p:cNvSpPr/>
          <p:nvPr/>
        </p:nvSpPr>
        <p:spPr>
          <a:xfrm>
            <a:off x="4768991" y="8386193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Ongelijkheden</a:t>
            </a:r>
            <a:r>
              <a:rPr lang="fr-BE" dirty="0"/>
              <a:t> en </a:t>
            </a:r>
            <a:r>
              <a:rPr lang="fr-BE" dirty="0" err="1"/>
              <a:t>absolute</a:t>
            </a:r>
            <a:r>
              <a:rPr lang="fr-BE" dirty="0"/>
              <a:t> </a:t>
            </a:r>
            <a:r>
              <a:rPr lang="fr-BE" dirty="0" err="1"/>
              <a:t>waardes</a:t>
            </a:r>
            <a:endParaRPr lang="fr-B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DE41CF-3741-A136-1F29-0A635B63D708}"/>
              </a:ext>
            </a:extLst>
          </p:cNvPr>
          <p:cNvSpPr/>
          <p:nvPr/>
        </p:nvSpPr>
        <p:spPr>
          <a:xfrm>
            <a:off x="8957259" y="8386192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Gemiddelden</a:t>
            </a:r>
            <a:endParaRPr lang="fr-BE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376EA6-169F-1D1A-1DB6-80D217A0B2A4}"/>
              </a:ext>
            </a:extLst>
          </p:cNvPr>
          <p:cNvSpPr/>
          <p:nvPr/>
        </p:nvSpPr>
        <p:spPr>
          <a:xfrm>
            <a:off x="4768990" y="9914386"/>
            <a:ext cx="2771775" cy="14253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Logartimen</a:t>
            </a:r>
            <a:r>
              <a:rPr lang="fr-BE" dirty="0"/>
              <a:t> en </a:t>
            </a:r>
            <a:r>
              <a:rPr lang="fr-BE" dirty="0" err="1"/>
              <a:t>machten</a:t>
            </a:r>
            <a:endParaRPr lang="fr-BE" dirty="0"/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EFD7B4D8-93D2-B761-670A-20E454C709AD}"/>
              </a:ext>
            </a:extLst>
          </p:cNvPr>
          <p:cNvSpPr/>
          <p:nvPr/>
        </p:nvSpPr>
        <p:spPr>
          <a:xfrm>
            <a:off x="967737" y="2014558"/>
            <a:ext cx="4867600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Euclidische</a:t>
            </a:r>
            <a:r>
              <a:rPr lang="fr-BE" sz="2400" dirty="0"/>
              <a:t> </a:t>
            </a:r>
            <a:r>
              <a:rPr lang="fr-BE" sz="2400" dirty="0" err="1"/>
              <a:t>delingen</a:t>
            </a:r>
            <a:endParaRPr lang="fr-BE" sz="2400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3C339FBD-F6CC-683A-B0C8-7F4341B7FF2B}"/>
              </a:ext>
            </a:extLst>
          </p:cNvPr>
          <p:cNvSpPr/>
          <p:nvPr/>
        </p:nvSpPr>
        <p:spPr>
          <a:xfrm>
            <a:off x="6758937" y="2014558"/>
            <a:ext cx="4867600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Vierkantsvergelijking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55A5BC5-76C5-633B-300E-0E20E8299067}"/>
              </a:ext>
            </a:extLst>
          </p:cNvPr>
          <p:cNvSpPr/>
          <p:nvPr/>
        </p:nvSpPr>
        <p:spPr>
          <a:xfrm>
            <a:off x="518745" y="1872942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17A80A08-F87A-D731-9411-663534D9F164}"/>
              </a:ext>
            </a:extLst>
          </p:cNvPr>
          <p:cNvSpPr/>
          <p:nvPr/>
        </p:nvSpPr>
        <p:spPr>
          <a:xfrm>
            <a:off x="1056265" y="3142470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FA5C967E-347A-8CDF-DA5C-8504061AC6FB}"/>
              </a:ext>
            </a:extLst>
          </p:cNvPr>
          <p:cNvSpPr/>
          <p:nvPr/>
        </p:nvSpPr>
        <p:spPr>
          <a:xfrm>
            <a:off x="518745" y="3009764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385E1C30-278D-5910-A6D8-FBFD6D3F78B5}"/>
              </a:ext>
            </a:extLst>
          </p:cNvPr>
          <p:cNvSpPr/>
          <p:nvPr/>
        </p:nvSpPr>
        <p:spPr>
          <a:xfrm>
            <a:off x="1056265" y="4353432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E5F958C-493E-EABF-5522-C668DE9F59F4}"/>
              </a:ext>
            </a:extLst>
          </p:cNvPr>
          <p:cNvSpPr/>
          <p:nvPr/>
        </p:nvSpPr>
        <p:spPr>
          <a:xfrm>
            <a:off x="518745" y="4220726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0DF13F98-9702-30C2-BC22-26433AB38099}"/>
              </a:ext>
            </a:extLst>
          </p:cNvPr>
          <p:cNvSpPr/>
          <p:nvPr/>
        </p:nvSpPr>
        <p:spPr>
          <a:xfrm>
            <a:off x="1056265" y="5564394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Machten</a:t>
            </a:r>
            <a:r>
              <a:rPr lang="fr-BE" sz="2400" dirty="0"/>
              <a:t> en </a:t>
            </a:r>
            <a:r>
              <a:rPr lang="fr-BE" sz="2400" dirty="0" err="1"/>
              <a:t>logaritmes</a:t>
            </a:r>
            <a:endParaRPr lang="fr-BE" sz="240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93E19F1-C7CF-23DD-4C3C-EA15F7F6263D}"/>
              </a:ext>
            </a:extLst>
          </p:cNvPr>
          <p:cNvSpPr/>
          <p:nvPr/>
        </p:nvSpPr>
        <p:spPr>
          <a:xfrm>
            <a:off x="518745" y="54316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49D7BD65-CBF9-634F-4D9F-34AAA8AE91BD}"/>
              </a:ext>
            </a:extLst>
          </p:cNvPr>
          <p:cNvSpPr/>
          <p:nvPr/>
        </p:nvSpPr>
        <p:spPr>
          <a:xfrm>
            <a:off x="6765034" y="3142470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B46D9F9B-53A7-228E-C209-B72BC763187D}"/>
              </a:ext>
            </a:extLst>
          </p:cNvPr>
          <p:cNvSpPr/>
          <p:nvPr/>
        </p:nvSpPr>
        <p:spPr>
          <a:xfrm>
            <a:off x="6765034" y="4353432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Veeltermen</a:t>
            </a:r>
            <a:endParaRPr lang="fr-BE" sz="2400" dirty="0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F6C49705-8F3A-266E-F536-F83592658209}"/>
              </a:ext>
            </a:extLst>
          </p:cNvPr>
          <p:cNvSpPr/>
          <p:nvPr/>
        </p:nvSpPr>
        <p:spPr>
          <a:xfrm>
            <a:off x="6765034" y="5564394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Stelsels</a:t>
            </a:r>
            <a:endParaRPr lang="fr-BE" sz="240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46C2EDA-33F6-A786-E18F-AD512067FB9C}"/>
              </a:ext>
            </a:extLst>
          </p:cNvPr>
          <p:cNvSpPr/>
          <p:nvPr/>
        </p:nvSpPr>
        <p:spPr>
          <a:xfrm>
            <a:off x="6350585" y="1872942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EE6258C8-CD0A-71FB-AB8F-A5D574151AE8}"/>
              </a:ext>
            </a:extLst>
          </p:cNvPr>
          <p:cNvSpPr/>
          <p:nvPr/>
        </p:nvSpPr>
        <p:spPr>
          <a:xfrm>
            <a:off x="6350585" y="3009764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D2E7F284-2591-4DCC-5DFC-4255FEB08109}"/>
              </a:ext>
            </a:extLst>
          </p:cNvPr>
          <p:cNvSpPr/>
          <p:nvPr/>
        </p:nvSpPr>
        <p:spPr>
          <a:xfrm>
            <a:off x="6350585" y="4220726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7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48398210-B980-69B0-4CAB-E6FC9EAB2747}"/>
              </a:ext>
            </a:extLst>
          </p:cNvPr>
          <p:cNvSpPr/>
          <p:nvPr/>
        </p:nvSpPr>
        <p:spPr>
          <a:xfrm>
            <a:off x="6350585" y="54316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8</a:t>
            </a:r>
          </a:p>
        </p:txBody>
      </p:sp>
      <p:pic>
        <p:nvPicPr>
          <p:cNvPr id="26" name="Afbeelding 25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7367E04B-4F01-4757-6DEF-EB753AD5E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8EDC868-D79F-35CF-71C7-6878A761BC48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EE1AAB0-121F-21C0-AEE8-40936D81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22" y="3561707"/>
            <a:ext cx="7952756" cy="2354345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C43DE4C8-2AD8-74B5-FD16-F5A8F45801A9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Euclidische</a:t>
            </a:r>
            <a:r>
              <a:rPr lang="fr-BE" sz="2400" dirty="0"/>
              <a:t> </a:t>
            </a:r>
            <a:r>
              <a:rPr lang="fr-BE" sz="2400" dirty="0" err="1"/>
              <a:t>deling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5B8A5FC-EB77-ABAD-871C-7511ECFE2253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55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911742B-0685-B3DD-4DBB-F8C9C8D2DB7E}"/>
              </a:ext>
            </a:extLst>
          </p:cNvPr>
          <p:cNvSpPr/>
          <p:nvPr/>
        </p:nvSpPr>
        <p:spPr>
          <a:xfrm>
            <a:off x="-349287" y="19470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62ACB1F4-A366-BDA7-3267-5AE058BF8DC2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deling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altijd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stellen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F(x)=Q(x)*G(x)+R(x),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hier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R(x)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gezien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deelbaar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geeft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ons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x+a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hierbij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ons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quotiënt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graad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Werken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nu het RL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zodat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vierde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graad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term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bekomen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9+3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3+9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nu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telkens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verschillende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graden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elkaar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stellen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4=3+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=9+3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=9+3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p(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q+r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12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 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62ACB1F4-A366-BDA7-3267-5AE058BF8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 t="-1908" b="-4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D8807-5C0A-FDA4-6FF5-74AC006E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468" y="1947005"/>
            <a:ext cx="4017064" cy="1189217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26F6AA4-DA94-EBAB-1F89-85D01BBB4354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Euclidische</a:t>
            </a:r>
            <a:r>
              <a:rPr lang="fr-BE" sz="2400" dirty="0"/>
              <a:t> </a:t>
            </a:r>
            <a:r>
              <a:rPr lang="fr-BE" sz="2400" dirty="0" err="1"/>
              <a:t>deling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60C744F4-936D-7337-5E09-D87FC7332D90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3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80C5962-500D-AEDB-6091-585DC4225B07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34022E9-EB3A-BA8F-E9D6-8F3193F4E8DD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Euclidische</a:t>
            </a:r>
            <a:r>
              <a:rPr lang="fr-BE" sz="2400" dirty="0"/>
              <a:t> </a:t>
            </a:r>
            <a:r>
              <a:rPr lang="fr-BE" sz="2400" dirty="0" err="1"/>
              <a:t>deling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8783DE2-55F8-1205-EDB6-E58671C5839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56FB895-0510-018E-6E74-163B5F48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26" y="3633498"/>
            <a:ext cx="6627752" cy="2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D55D6852-A1DB-8CA0-B42C-2ABC9E25F95A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krijgen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tweemaal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na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deling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(x-1)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horner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toegepast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(x²-1)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Euclidische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deling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toegepast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Beide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bewerkingen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uitgevoerd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theoretische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veelterm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ax²+bx+c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zo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bekomen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tweemaal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=−2 |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theoretische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</a:rPr>
                  <a:t>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zo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gekoppeld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gekende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Deel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vervolgens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theoretische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veelterm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(x+1),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nu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a+c-b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vorige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nu de exacte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waarden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a+c-b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bekomen</a:t>
                </a:r>
                <a:r>
                  <a:rPr lang="fr-BE" dirty="0">
                    <a:solidFill>
                      <a:schemeClr val="accent1"/>
                    </a:solidFill>
                  </a:rPr>
                  <a:t>: -6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Horner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reststelling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gebruikt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D55D6852-A1DB-8CA0-B42C-2ABC9E25F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hoek 8">
            <a:extLst>
              <a:ext uri="{FF2B5EF4-FFF2-40B4-BE49-F238E27FC236}">
                <a16:creationId xmlns:a16="http://schemas.microsoft.com/office/drawing/2014/main" id="{717ED5DB-B306-690C-FB62-DFEAE555EAF4}"/>
              </a:ext>
            </a:extLst>
          </p:cNvPr>
          <p:cNvSpPr/>
          <p:nvPr/>
        </p:nvSpPr>
        <p:spPr>
          <a:xfrm>
            <a:off x="-349287" y="19470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764F5-F394-1ADD-8FD7-A31A684D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95" y="1947005"/>
            <a:ext cx="2960010" cy="1200232"/>
          </a:xfrm>
          <a:prstGeom prst="rect">
            <a:avLst/>
          </a:prstGeom>
        </p:spPr>
      </p:pic>
      <p:pic>
        <p:nvPicPr>
          <p:cNvPr id="4" name="Afbeelding 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7EB41F96-ED0E-F409-6A5D-F4FFA7800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E99D9904-8D3D-3F4F-04DF-ECD8BEC0F9A9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Euclidische</a:t>
            </a:r>
            <a:r>
              <a:rPr lang="fr-BE" sz="2400" dirty="0"/>
              <a:t> </a:t>
            </a:r>
            <a:r>
              <a:rPr lang="fr-BE" sz="2400" dirty="0" err="1"/>
              <a:t>deling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42A9B41-CEEE-6909-038F-5834237E4EC4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73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F141581-E266-6361-E80E-605655869D18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4205618-C6F7-A447-A157-7CBE3102D537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Parameter</a:t>
            </a:r>
            <a:r>
              <a:rPr lang="fr-BE" sz="2400" dirty="0"/>
              <a:t> </a:t>
            </a:r>
            <a:r>
              <a:rPr lang="fr-BE" sz="2400" dirty="0" err="1"/>
              <a:t>bepalen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69F3A6C-D4A5-3D30-0CC3-AB577FB5B53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8ED36A-744D-7529-3DA4-D254B49C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342" y="3669572"/>
            <a:ext cx="6884718" cy="22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F70D244E-7370-B941-7361-5960F1790C5B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Na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herschrijven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+9)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x=0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+9=0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onze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nulpunten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pPr algn="ctr"/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Gezien</a:t>
                </a:r>
                <a:r>
                  <a:rPr lang="fr-BE" dirty="0">
                    <a:solidFill>
                      <a:schemeClr val="accent1"/>
                    </a:solidFill>
                  </a:rPr>
                  <a:t> x=0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sowieso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nulpunt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mag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vierkantsvergelijking</a:t>
                </a:r>
                <a:r>
                  <a:rPr lang="fr-BE" dirty="0">
                    <a:solidFill>
                      <a:schemeClr val="accent1"/>
                    </a:solidFill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oplossingen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De discriminant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kleiner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dan 0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−4∗9&gt;0 →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&lt;36 →−6&lt;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&lt;6</m:t>
                      </m:r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B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F70D244E-7370-B941-7361-5960F1790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hoek 8">
            <a:extLst>
              <a:ext uri="{FF2B5EF4-FFF2-40B4-BE49-F238E27FC236}">
                <a16:creationId xmlns:a16="http://schemas.microsoft.com/office/drawing/2014/main" id="{9FDA645B-5C76-6942-08CD-C63D4F47D163}"/>
              </a:ext>
            </a:extLst>
          </p:cNvPr>
          <p:cNvSpPr/>
          <p:nvPr/>
        </p:nvSpPr>
        <p:spPr>
          <a:xfrm>
            <a:off x="-349287" y="19470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DA1CE-12C8-0F9B-3176-3183A79A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781" y="1988882"/>
            <a:ext cx="3422438" cy="1140813"/>
          </a:xfrm>
          <a:prstGeom prst="rect">
            <a:avLst/>
          </a:prstGeom>
        </p:spPr>
      </p:pic>
      <p:pic>
        <p:nvPicPr>
          <p:cNvPr id="4" name="Afbeelding 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0B2039B-99DF-F9D7-4DEE-9958EE6A9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B9BEA82-4001-3A45-12B3-8F9A32B98F2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Parameter</a:t>
            </a:r>
            <a:r>
              <a:rPr lang="fr-BE" sz="2400" dirty="0"/>
              <a:t> </a:t>
            </a:r>
            <a:r>
              <a:rPr lang="fr-BE" sz="2400" dirty="0" err="1"/>
              <a:t>bepalen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8C1DE95-F48D-437B-7047-3DF7D791CFB9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6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71003F0-7E6D-7CA5-4325-3D23C4DDC62E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2F4001CB-9B8B-FFD3-FFEB-3366709E486F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Parameter</a:t>
            </a:r>
            <a:r>
              <a:rPr lang="fr-BE" sz="2400" dirty="0"/>
              <a:t> </a:t>
            </a:r>
            <a:r>
              <a:rPr lang="fr-BE" sz="2400" dirty="0" err="1"/>
              <a:t>bepalen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567A9E6-82F3-B00D-93AE-4751486871E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5A93228-E60B-EABC-2A7E-171517F8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60" y="3499075"/>
            <a:ext cx="5239481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Inhoud</a:t>
            </a:r>
            <a:endParaRPr lang="fr-BE" dirty="0">
              <a:latin typeface="Moranga" pitchFamily="2" charset="77"/>
            </a:endParaRP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160A9B0A-4D53-215F-9DC2-1E5AAB360B71}"/>
              </a:ext>
            </a:extLst>
          </p:cNvPr>
          <p:cNvSpPr/>
          <p:nvPr/>
        </p:nvSpPr>
        <p:spPr>
          <a:xfrm>
            <a:off x="581192" y="2290270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/>
              <a:t>Algebra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827568DE-2D66-D57F-D3F2-FB8601D20607}"/>
              </a:ext>
            </a:extLst>
          </p:cNvPr>
          <p:cNvSpPr/>
          <p:nvPr/>
        </p:nvSpPr>
        <p:spPr>
          <a:xfrm>
            <a:off x="581192" y="3397853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EFF6898F-5DB8-E469-DF7B-28E2C3F927C4}"/>
              </a:ext>
            </a:extLst>
          </p:cNvPr>
          <p:cNvSpPr/>
          <p:nvPr/>
        </p:nvSpPr>
        <p:spPr>
          <a:xfrm>
            <a:off x="581192" y="4505436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C5D97A-9E01-D5DB-3A63-1E1012B1EE57}"/>
              </a:ext>
            </a:extLst>
          </p:cNvPr>
          <p:cNvSpPr txBox="1">
            <a:spLocks/>
          </p:cNvSpPr>
          <p:nvPr/>
        </p:nvSpPr>
        <p:spPr>
          <a:xfrm>
            <a:off x="6612209" y="23451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13" name="Graphic 12" descr="Pen met effen opvulling">
            <a:extLst>
              <a:ext uri="{FF2B5EF4-FFF2-40B4-BE49-F238E27FC236}">
                <a16:creationId xmlns:a16="http://schemas.microsoft.com/office/drawing/2014/main" id="{C9329D4A-BC6C-3E4A-5D30-B0C4ACCE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414" y="3510329"/>
            <a:ext cx="797019" cy="797019"/>
          </a:xfrm>
          <a:prstGeom prst="rect">
            <a:avLst/>
          </a:prstGeom>
        </p:spPr>
      </p:pic>
      <p:pic>
        <p:nvPicPr>
          <p:cNvPr id="14" name="Graphic 13" descr="Storytelling met effen opvulling">
            <a:extLst>
              <a:ext uri="{FF2B5EF4-FFF2-40B4-BE49-F238E27FC236}">
                <a16:creationId xmlns:a16="http://schemas.microsoft.com/office/drawing/2014/main" id="{02681E63-DCDF-AD38-6863-AF87D415F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593075"/>
            <a:ext cx="846694" cy="846694"/>
          </a:xfrm>
          <a:prstGeom prst="rect">
            <a:avLst/>
          </a:prstGeom>
        </p:spPr>
      </p:pic>
      <p:pic>
        <p:nvPicPr>
          <p:cNvPr id="16" name="Graphic 15" descr="Wiskunde met effen opvulling">
            <a:extLst>
              <a:ext uri="{FF2B5EF4-FFF2-40B4-BE49-F238E27FC236}">
                <a16:creationId xmlns:a16="http://schemas.microsoft.com/office/drawing/2014/main" id="{9344161E-192D-C413-266F-896E9FE0B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723" y="23384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76D0F64-AFB6-54DA-9198-61DF66B90EF6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49FE3-CF76-03C3-499A-698BF866A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17" y="2129121"/>
            <a:ext cx="2260169" cy="113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2FEB2FA7-2E74-1814-F4C2-8EDF8D3D2016}"/>
                  </a:ext>
                </a:extLst>
              </p:cNvPr>
              <p:cNvSpPr/>
              <p:nvPr/>
            </p:nvSpPr>
            <p:spPr>
              <a:xfrm>
                <a:off x="628035" y="3318338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snijpunt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+2 →</m:t>
                      </m:r>
                      <m:sSup>
                        <m:sSup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Als 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raakpunt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, kan er dus maar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één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enkele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oplossing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De discriminant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0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−4∗</m:t>
                    </m:r>
                    <m:d>
                      <m:d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 →</m:t>
                    </m:r>
                    <m:sSup>
                      <m:sSup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Dit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nooit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kwadraat</a:t>
                </a:r>
                <a:r>
                  <a:rPr lang="fr-BE" dirty="0">
                    <a:solidFill>
                      <a:schemeClr val="accent1"/>
                    </a:solidFill>
                  </a:rPr>
                  <a:t> kan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nooit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negatief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2FEB2FA7-2E74-1814-F4C2-8EDF8D3D2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5" y="3318338"/>
                <a:ext cx="11190155" cy="33147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24ABA111-3A1A-7C7A-C22D-DFFBCB9823F5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Parameter</a:t>
            </a:r>
            <a:r>
              <a:rPr lang="fr-BE" sz="2400" dirty="0"/>
              <a:t> </a:t>
            </a:r>
            <a:r>
              <a:rPr lang="fr-BE" sz="2400" dirty="0" err="1"/>
              <a:t>bepalen</a:t>
            </a:r>
            <a:endParaRPr lang="fr-BE" sz="24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352A311-A596-E248-AFC4-7894EFF1BE21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52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C5FD1C7-7822-4571-8EB5-55F2930E174E}"/>
              </a:ext>
            </a:extLst>
          </p:cNvPr>
          <p:cNvSpPr/>
          <p:nvPr/>
        </p:nvSpPr>
        <p:spPr>
          <a:xfrm>
            <a:off x="-349287" y="3429000"/>
            <a:ext cx="12879977" cy="3029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51EAB0B-4444-32CF-ABFB-10A150D1BE5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</a:t>
            </a:r>
            <a:r>
              <a:rPr lang="fr-BE" sz="2400" dirty="0"/>
              <a:t> </a:t>
            </a:r>
            <a:r>
              <a:rPr lang="fr-BE" sz="2400" dirty="0" err="1"/>
              <a:t>oplossen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EEC10D4-2E3F-0197-147E-F28B368CE42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E72A3C0-6578-496D-DA14-42DFEB8C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28" y="3429000"/>
            <a:ext cx="5515745" cy="3029373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5615E6A8-875F-FADC-5E5D-80281D23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A2ABAC11-838A-0A12-DEE6-28565E931215}"/>
                  </a:ext>
                </a:extLst>
              </p:cNvPr>
              <p:cNvSpPr/>
              <p:nvPr/>
            </p:nvSpPr>
            <p:spPr>
              <a:xfrm>
                <a:off x="628035" y="3318338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gemeenschappelijk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snijpunt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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Stelsel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lossen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of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eerste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kijken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of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snijpunt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rechte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+3=2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 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 &amp; 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 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in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derde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 = -2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D</m:t>
                    </m:r>
                  </m:oMath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A2ABAC11-838A-0A12-DEE6-28565E931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35" y="3318338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6" name="Afbeelding 5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4FD96FEE-A057-25D2-5514-ECE4D1D1D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469F47A-9BC1-F901-CB38-D72BA548A712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0813422B-3EC1-F00F-F4DD-CFEC9011F6C8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</a:t>
            </a:r>
            <a:r>
              <a:rPr lang="fr-BE" sz="2400" dirty="0"/>
              <a:t> </a:t>
            </a:r>
            <a:r>
              <a:rPr lang="fr-BE" sz="2400" dirty="0" err="1"/>
              <a:t>oplossen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8070728B-A80B-2609-E289-E1320570F3F5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036C10A-5A21-907F-5B11-F11D3222F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982"/>
          <a:stretch/>
        </p:blipFill>
        <p:spPr>
          <a:xfrm>
            <a:off x="4025958" y="2107467"/>
            <a:ext cx="4129488" cy="11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B31CA04-9AAA-0958-850B-90A331639114}"/>
              </a:ext>
            </a:extLst>
          </p:cNvPr>
          <p:cNvSpPr/>
          <p:nvPr/>
        </p:nvSpPr>
        <p:spPr>
          <a:xfrm>
            <a:off x="-349287" y="3429000"/>
            <a:ext cx="12879977" cy="3029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0087A1C-4E8F-71F3-5436-C18EF8DA0C03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</a:t>
            </a:r>
            <a:r>
              <a:rPr lang="fr-BE" sz="2400" dirty="0"/>
              <a:t> </a:t>
            </a:r>
            <a:r>
              <a:rPr lang="fr-BE" sz="2400" dirty="0" err="1"/>
              <a:t>oplossen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B69D6D7-7E27-02C6-50FD-018B05FA4153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132436-630F-6A61-4183-4042C9D6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23" y="3614763"/>
            <a:ext cx="5410955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ADD36A57-17B6-4D90-F556-7C73C3BAE890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kan best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lang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duren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je niet slim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werk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! In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plaats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a «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rekenen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 » kan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interessant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0 en 2 in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a=0  x=y &amp; x=y-2 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al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meteen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A,B of C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 = 2  x=0 &amp; y=4  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mogelijk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B en C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vallen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Uitwerken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bekomt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men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fr-B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a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mag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0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ADD36A57-17B6-4D90-F556-7C73C3BAE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4" name="Afbeelding 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05553649-4F6C-EEE3-92B7-F7D9081F2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964923E-3448-BED6-B051-30E0BB70BC13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</a:t>
            </a:r>
            <a:r>
              <a:rPr lang="fr-BE" sz="2400" dirty="0"/>
              <a:t> </a:t>
            </a:r>
            <a:r>
              <a:rPr lang="fr-BE" sz="2400" dirty="0" err="1"/>
              <a:t>oplossen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5092CF9-36EA-83C0-EB0E-DAC2F7ADAB2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3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B8C84F3-29ED-9ABD-A9C8-04C1BD5A7413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456AED4-40C5-7B52-2864-599DC2314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24" y="2142110"/>
            <a:ext cx="2316756" cy="11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BAFEA6-3036-B782-E0C5-EBA0BB698BE7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6F5883D-3166-D711-99E2-8D034C9E57A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84A290E-0AAD-A96D-E8C8-C2F6C80F507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3B560C4-2AB1-F575-F66D-C09AD158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91" y="3453027"/>
            <a:ext cx="604921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96D4C5BB-DEBA-62C7-C83B-81C94E232A39}"/>
                  </a:ext>
                </a:extLst>
              </p:cNvPr>
              <p:cNvSpPr/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komt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neer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uitrekenen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matrix: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0∗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 |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Hieruit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B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96D4C5BB-DEBA-62C7-C83B-81C94E232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20321"/>
                <a:ext cx="11190155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95BF8873-AD2C-CEDC-3C6D-A128BFA38249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3936A-7F71-9487-F6C4-A383FFEF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911" y="2106541"/>
            <a:ext cx="2440177" cy="1099040"/>
          </a:xfrm>
          <a:prstGeom prst="rect">
            <a:avLst/>
          </a:prstGeom>
        </p:spPr>
      </p:pic>
      <p:pic>
        <p:nvPicPr>
          <p:cNvPr id="4" name="Afbeelding 3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BE845015-7737-293C-13C9-548D984FB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8A864651-A971-7354-8B64-543B6F8B86AD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444B4E8-44AD-45BD-600F-A448DF4F7250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09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BA41CF9-33C3-22ED-7396-AB4859AC9556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8888A0B-FD28-7334-9424-F5DF90C4E458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9F79AE2-3142-9909-D0EE-483C5F1523A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4FC2ABB-D13A-E65E-116C-CD43E53A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01" y="3649083"/>
            <a:ext cx="3677163" cy="1533739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52A4042-2907-4D60-6BF5-F7877D26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64" y="3456429"/>
            <a:ext cx="2344389" cy="26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id="{F756242F-DAA1-5560-3DFB-024CB49D0412}"/>
                  </a:ext>
                </a:extLst>
              </p:cNvPr>
              <p:cNvSpPr/>
              <p:nvPr/>
            </p:nvSpPr>
            <p:spPr>
              <a:xfrm>
                <a:off x="475635" y="3569379"/>
                <a:ext cx="11190155" cy="262116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meeste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matrix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komt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er op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neer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je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weet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vermenigvuldigen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−1)(1+2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∗(−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∗(1+2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sSup>
                                  <m:sSupPr>
                                    <m:ctrlP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B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4">
                <a:extLst>
                  <a:ext uri="{FF2B5EF4-FFF2-40B4-BE49-F238E27FC236}">
                    <a16:creationId xmlns:a16="http://schemas.microsoft.com/office/drawing/2014/main" id="{F756242F-DAA1-5560-3DFB-024CB49D0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569379"/>
                <a:ext cx="11190155" cy="262116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D53435-1EE8-65F7-90B1-67DB4C448F38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4AA8B5E0-077D-23D4-9B76-8589AF3475B6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626E3F5-94BB-739A-F8B3-D8D7D7D18625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4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C3D8F781-7D4A-16BC-1BAC-DBB7D474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153" y="2099405"/>
            <a:ext cx="2839098" cy="11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2295817-3A6D-6833-390A-A08CE210992C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3548D90E-1505-A422-9F08-E8CF2F930A7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r>
              <a:rPr lang="fr-BE" sz="2400" dirty="0"/>
              <a:t> en </a:t>
            </a:r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077AB9B-178A-7736-9F91-E4425634F80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3017800-B318-A793-FE80-DF406725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64" y="3621994"/>
            <a:ext cx="5887272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Wat </a:t>
            </a:r>
            <a:r>
              <a:rPr lang="fr-BE" dirty="0" err="1">
                <a:latin typeface="Moranga" pitchFamily="2" charset="77"/>
              </a:rPr>
              <a:t>is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Algebra</a:t>
            </a:r>
            <a:r>
              <a:rPr lang="fr-BE" dirty="0">
                <a:latin typeface="Moranga" pitchFamily="2" charset="77"/>
              </a:rPr>
              <a:t>?</a:t>
            </a: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710BED7A-EA7C-17BF-2DEB-176D2373B4EC}"/>
              </a:ext>
            </a:extLst>
          </p:cNvPr>
          <p:cNvSpPr/>
          <p:nvPr/>
        </p:nvSpPr>
        <p:spPr>
          <a:xfrm>
            <a:off x="581192" y="2168350"/>
            <a:ext cx="11029615" cy="443565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66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/>
              <a:t>De tak van de wiskunde die de betrekkingen van door </a:t>
            </a:r>
            <a:r>
              <a:rPr lang="nl-NL" sz="3600" b="1" i="0" dirty="0">
                <a:solidFill>
                  <a:schemeClr val="accent1"/>
                </a:solidFill>
              </a:rPr>
              <a:t>letters</a:t>
            </a:r>
            <a:r>
              <a:rPr lang="nl-NL" sz="3600" b="0" i="0" dirty="0"/>
              <a:t> en </a:t>
            </a:r>
            <a:r>
              <a:rPr lang="nl-NL" sz="3600" b="1" i="0" dirty="0">
                <a:solidFill>
                  <a:schemeClr val="accent1"/>
                </a:solidFill>
              </a:rPr>
              <a:t>tekens</a:t>
            </a:r>
            <a:r>
              <a:rPr lang="nl-NL" sz="3600" b="0" i="0" dirty="0"/>
              <a:t> aangeduide grootheden onderzoekt. In de algebra worden getallen voorgesteld door letters en bestaan er allerlei </a:t>
            </a:r>
            <a:r>
              <a:rPr lang="nl-NL" sz="3600" b="1" i="0" dirty="0">
                <a:solidFill>
                  <a:schemeClr val="accent1"/>
                </a:solidFill>
              </a:rPr>
              <a:t>regels</a:t>
            </a:r>
            <a:r>
              <a:rPr lang="nl-NL" sz="3600" b="0" i="0" dirty="0"/>
              <a:t> die zeggen hoe je met die letters moet rekenen.</a:t>
            </a:r>
            <a:endParaRPr lang="fr-BE" sz="3600" dirty="0"/>
          </a:p>
        </p:txBody>
      </p:sp>
      <p:pic>
        <p:nvPicPr>
          <p:cNvPr id="8" name="Graphic 7" descr="Wiskunde met effen opvulling">
            <a:extLst>
              <a:ext uri="{FF2B5EF4-FFF2-40B4-BE49-F238E27FC236}">
                <a16:creationId xmlns:a16="http://schemas.microsoft.com/office/drawing/2014/main" id="{0421EF5C-5BE9-165C-C7BE-2D9EC3D2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240920"/>
            <a:ext cx="914400" cy="914400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90B42356-EE5B-B037-C7AE-98784AE39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invullen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wederom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inzichtelijk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kan je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A en D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elkaar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gelinkt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−1,5−2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−1,5+2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−1,5+2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−1,5−2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→−7&lt;−0,14 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𝑂𝐾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,5−2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,5+2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,5−2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𝑂𝐾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,5−2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,5+2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,5+2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,5−2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−1,66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&lt;−0,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𝑂𝐾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1,5−2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1,5+2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1,5+2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1,5−2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0,14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𝑁𝐼𝐸𝑇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𝑂𝐾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D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>
            <a:extLst>
              <a:ext uri="{FF2B5EF4-FFF2-40B4-BE49-F238E27FC236}">
                <a16:creationId xmlns:a16="http://schemas.microsoft.com/office/drawing/2014/main" id="{3904A57E-E914-0BFA-9BB7-3E9168511F38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D42D1A49-16F2-78FC-7CA5-EDC1096514C4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r>
              <a:rPr lang="fr-BE" sz="2400" dirty="0"/>
              <a:t> en </a:t>
            </a:r>
            <a:br>
              <a:rPr lang="fr-BE" sz="2400" dirty="0"/>
            </a:br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CD75909-95C3-BB41-96CF-AFD793B0AA56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5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E4517D4-0E57-0392-B9D1-9D773DCE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801" y="2099405"/>
            <a:ext cx="2992398" cy="12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32275A4-3C3E-E758-DEF5-6D4C404398A6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741D62F9-C554-2434-B59C-9380214E134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r>
              <a:rPr lang="fr-BE" sz="2400" dirty="0"/>
              <a:t> en </a:t>
            </a:r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C2D50A0-FB69-9C4C-35A2-92C20090AAF1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C94811B-37D5-1DD1-64C6-295249873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70" y="3847613"/>
            <a:ext cx="5449060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	In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deze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wordt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gevraagd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naar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bestaansvoorwaarden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Ten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eerste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kan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logaritme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genomen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positief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getal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−4&gt;0 →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&gt;4/5</m:t>
                    </m:r>
                  </m:oMath>
                </a14:m>
                <a:endParaRPr lang="fr-BE" dirty="0">
                  <a:solidFill>
                    <a:srgbClr val="1B3051"/>
                  </a:solidFill>
                </a:endParaRPr>
              </a:p>
              <a:p>
                <a:pPr algn="ctr"/>
                <a:endParaRPr lang="fr-BE" dirty="0">
                  <a:solidFill>
                    <a:srgbClr val="1B305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rgbClr val="1B3051"/>
                    </a:solidFill>
                  </a:rPr>
                  <a:t>Gezien</a:t>
                </a:r>
                <a:r>
                  <a:rPr lang="fr-BE" dirty="0">
                    <a:solidFill>
                      <a:srgbClr val="1B3051"/>
                    </a:solidFill>
                  </a:rPr>
                  <a:t> de </a:t>
                </a:r>
                <a:r>
                  <a:rPr lang="fr-BE" dirty="0" err="1">
                    <a:solidFill>
                      <a:srgbClr val="1B3051"/>
                    </a:solidFill>
                  </a:rPr>
                  <a:t>absolute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</a:rPr>
                  <a:t>waarde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</a:rPr>
                      <m:t>≤1 → </m:t>
                    </m:r>
                  </m:oMath>
                </a14:m>
                <a:r>
                  <a:rPr lang="fr-BE" dirty="0" err="1">
                    <a:solidFill>
                      <a:srgbClr val="1B3051"/>
                    </a:solidFill>
                  </a:rPr>
                  <a:t>negatieve</a:t>
                </a:r>
                <a:r>
                  <a:rPr lang="fr-BE" dirty="0">
                    <a:solidFill>
                      <a:srgbClr val="1B3051"/>
                    </a:solidFill>
                  </a:rPr>
                  <a:t> en </a:t>
                </a:r>
                <a:r>
                  <a:rPr lang="fr-BE" dirty="0" err="1">
                    <a:solidFill>
                      <a:srgbClr val="1B3051"/>
                    </a:solidFill>
                  </a:rPr>
                  <a:t>positieve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</a:rPr>
                  <a:t>uitkomst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</a:rPr>
                  <a:t>bekijken</a:t>
                </a:r>
                <a:endParaRPr lang="fr-BE" dirty="0">
                  <a:solidFill>
                    <a:srgbClr val="1B305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BE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BE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0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−3≤1 |−</m:t>
                          </m:r>
                          <m:func>
                            <m:funcPr>
                              <m:ctrlPr>
                                <a:rPr lang="fr-BE" i="1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BE" i="1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fr-BE" i="1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−3≤1 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≤4 | 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fr-BE" b="0" i="1" smtClean="0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fr-BE" b="0" i="1" smtClean="0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fr-BE" i="1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fr-BE" dirty="0">
                  <a:solidFill>
                    <a:srgbClr val="1B3051"/>
                  </a:solidFill>
                </a:endParaRPr>
              </a:p>
              <a:p>
                <a:pPr algn="ctr"/>
                <a:r>
                  <a:rPr lang="fr-BE" dirty="0">
                    <a:solidFill>
                      <a:srgbClr val="1B3051"/>
                    </a:solidFill>
                  </a:rPr>
                  <a:t>x </a:t>
                </a:r>
                <a:r>
                  <a:rPr lang="fr-BE" dirty="0" err="1">
                    <a:solidFill>
                      <a:srgbClr val="1B3051"/>
                    </a:solidFill>
                  </a:rPr>
                  <a:t>is</a:t>
                </a:r>
                <a:r>
                  <a:rPr lang="fr-BE" dirty="0">
                    <a:solidFill>
                      <a:srgbClr val="1B3051"/>
                    </a:solidFill>
                  </a:rPr>
                  <a:t> dus </a:t>
                </a:r>
                <a:r>
                  <a:rPr lang="fr-BE" dirty="0" err="1">
                    <a:solidFill>
                      <a:srgbClr val="1B3051"/>
                    </a:solidFill>
                  </a:rPr>
                  <a:t>groter</a:t>
                </a:r>
                <a:r>
                  <a:rPr lang="fr-BE" dirty="0">
                    <a:solidFill>
                      <a:srgbClr val="1B3051"/>
                    </a:solidFill>
                  </a:rPr>
                  <a:t> of </a:t>
                </a:r>
                <a:r>
                  <a:rPr lang="fr-BE" dirty="0" err="1">
                    <a:solidFill>
                      <a:srgbClr val="1B3051"/>
                    </a:solidFill>
                  </a:rPr>
                  <a:t>gelijk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</a:rPr>
                  <a:t>aan</a:t>
                </a:r>
                <a:r>
                  <a:rPr lang="fr-BE" dirty="0">
                    <a:solidFill>
                      <a:srgbClr val="1B3051"/>
                    </a:solidFill>
                  </a:rPr>
                  <a:t> 8/5 en </a:t>
                </a:r>
                <a:r>
                  <a:rPr lang="fr-BE" dirty="0" err="1">
                    <a:solidFill>
                      <a:srgbClr val="1B3051"/>
                    </a:solidFill>
                  </a:rPr>
                  <a:t>kleiner</a:t>
                </a:r>
                <a:r>
                  <a:rPr lang="fr-BE" dirty="0">
                    <a:solidFill>
                      <a:srgbClr val="1B3051"/>
                    </a:solidFill>
                  </a:rPr>
                  <a:t> of </a:t>
                </a:r>
                <a:r>
                  <a:rPr lang="fr-BE" dirty="0" err="1">
                    <a:solidFill>
                      <a:srgbClr val="1B3051"/>
                    </a:solidFill>
                  </a:rPr>
                  <a:t>gelijk</a:t>
                </a:r>
                <a:r>
                  <a:rPr lang="fr-BE" dirty="0">
                    <a:solidFill>
                      <a:srgbClr val="1B3051"/>
                    </a:solidFill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</a:rPr>
                  <a:t>aan</a:t>
                </a:r>
                <a:r>
                  <a:rPr lang="fr-BE" dirty="0">
                    <a:solidFill>
                      <a:srgbClr val="1B3051"/>
                    </a:solidFill>
                  </a:rPr>
                  <a:t> 4 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strikt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positief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D</m:t>
                    </m:r>
                  </m:oMath>
                </a14:m>
                <a:endParaRPr lang="fr-BE" dirty="0">
                  <a:solidFill>
                    <a:srgbClr val="1B305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98C0F1-4256-DD6F-C64C-BD7BF694EA10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r>
              <a:rPr lang="fr-BE" sz="2400" dirty="0"/>
              <a:t> en </a:t>
            </a:r>
            <a:br>
              <a:rPr lang="fr-BE" sz="2400" dirty="0"/>
            </a:br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C959FC-5473-3DDA-C3B0-C5A7E45BAC6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5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0730CF-E1D1-FC24-013D-340F42AEC376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E5FDDD7-992A-4A52-6558-4BA08EC6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85" y="2099405"/>
            <a:ext cx="3487634" cy="12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C67445-8ED4-FC83-0D0E-6DCE7756CC46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A904AF7-C0F5-BEE3-1A16-E6CA535D46D4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Gemiddelden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657FEEE-80A3-485D-D548-53FA3425546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443BE1A-00C2-4FA5-7715-CE5EB19F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221" y="3685105"/>
            <a:ext cx="6229558" cy="21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Formule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gemiddelde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µ=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𝑤𝑎𝑎𝑟𝑑𝑒𝑠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#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𝑤𝑎𝑎𝑟𝑑𝑒𝑠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→40=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40∗10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Nieuw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gemiddelde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µ=43=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40∗10+44∗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10+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=30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B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895D0785-13A9-2CAD-7423-AF700356F0F6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DDA3098F-CE6C-F446-766A-5AC1AB86C50B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Gemiddelden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6AF777A-84E0-428B-1372-089B1F10728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6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198CC40-1D7F-A1D8-8677-783224F7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72" y="2099405"/>
            <a:ext cx="3433656" cy="11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1F2A98-484B-A94C-E128-360130583393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E6C03FD-40C1-308B-1AD5-8B14A0119B8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Gemiddelden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769D5A4-3E5E-F895-EECC-9689FDFC66B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F7F397F-7199-B457-EF73-256763DF7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3821523"/>
            <a:ext cx="6077798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µ=21=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21∗12</m:t>
                        </m:r>
                      </m:num>
                      <m:den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→µ=25=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21∗12+26∗</m:t>
                        </m:r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num>
                      <m:den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12+</m:t>
                        </m:r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=48</m:t>
                    </m:r>
                    <m:r>
                      <m:rPr>
                        <m:nor/>
                      </m:rPr>
                      <a:rPr lang="nl-BE" b="0" i="0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rgbClr val="1B305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>
            <a:extLst>
              <a:ext uri="{FF2B5EF4-FFF2-40B4-BE49-F238E27FC236}">
                <a16:creationId xmlns:a16="http://schemas.microsoft.com/office/drawing/2014/main" id="{C4E65731-1E97-A9E7-4C08-78358093DC29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0E5BA363-3BEA-6885-DEF7-24A98E3670A5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Gemiddelden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F73FC11-1FEB-73DE-A5ED-A81B6A9D20DF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6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65F07D3-3410-94B4-6326-3FA23FD3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80" y="2099405"/>
            <a:ext cx="3630240" cy="11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2955DED-E3CF-7F83-C1FC-81224A7E0D5B}"/>
              </a:ext>
            </a:extLst>
          </p:cNvPr>
          <p:cNvSpPr/>
          <p:nvPr/>
        </p:nvSpPr>
        <p:spPr>
          <a:xfrm>
            <a:off x="-349287" y="3429000"/>
            <a:ext cx="12879977" cy="277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76F454C6-7634-36C6-0926-F9081D4BAFC9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Logaritmes</a:t>
            </a:r>
            <a:r>
              <a:rPr lang="fr-BE" sz="2400" dirty="0"/>
              <a:t> en </a:t>
            </a:r>
            <a:r>
              <a:rPr lang="fr-BE" sz="2400" dirty="0" err="1"/>
              <a:t>machten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B8A8066-A434-9FB9-4C36-45B090F78E4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7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39A2EAB-F4CA-83A7-2948-B70C1D17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08" y="3685717"/>
            <a:ext cx="4689986" cy="22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16404E1-B783-E208-F579-08C5A54A0529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Dit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pure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uitreken</a:t>
                </a:r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rgbClr val="1B3051"/>
                    </a:solidFill>
                    <a:sym typeface="Wingdings" panose="05000000000000000000" pitchFamily="2" charset="2"/>
                  </a:rPr>
                  <a:t>oefening</a:t>
                </a:r>
                <a:endParaRPr lang="fr-BE" dirty="0">
                  <a:solidFill>
                    <a:srgbClr val="1B305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rgbClr val="1B305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16∗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=16∗(</m:t>
                      </m:r>
                      <m:func>
                        <m:funcPr>
                          <m:ctrlP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b="0" i="0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4∗2∗8</m:t>
                              </m:r>
                            </m:e>
                          </m:d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=16∗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BE" b="0" i="1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b="0" i="0" smtClean="0">
                                  <a:solidFill>
                                    <a:srgbClr val="1B305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b="0" i="1" smtClean="0">
                                      <a:solidFill>
                                        <a:srgbClr val="1B3051"/>
                                      </a:solidFill>
                                      <a:latin typeface="Cambria Math" panose="02040503050406030204" pitchFamily="18" charset="0"/>
                                    </a:rPr>
                                    <m:t>4∗4∗4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=16∗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=16∗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rgbClr val="1B3051"/>
                              </a:solidFill>
                              <a:latin typeface="Cambria Math" panose="02040503050406030204" pitchFamily="18" charset="0"/>
                            </a:rPr>
                            <m:t>0,602+0,602+0,602</m:t>
                          </m:r>
                        </m:e>
                      </m:d>
                      <m:r>
                        <a:rPr lang="fr-BE" b="0" i="1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=16∗1,806=28,896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rgbClr val="1B305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</m:t>
                      </m:r>
                    </m:oMath>
                  </m:oMathPara>
                </a14:m>
                <a:endParaRPr lang="fr-BE" dirty="0">
                  <a:solidFill>
                    <a:srgbClr val="1B305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240523-B612-3B26-3887-91A8AD401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14" y="2089800"/>
            <a:ext cx="2487171" cy="11999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EBBD3E14-7DF2-93FD-B813-27BB77E345EA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Logaritmes</a:t>
            </a:r>
            <a:r>
              <a:rPr lang="fr-BE" sz="2400" dirty="0"/>
              <a:t> en </a:t>
            </a:r>
            <a:r>
              <a:rPr lang="fr-BE" sz="2400" dirty="0" err="1"/>
              <a:t>machten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8953725-3206-4EBE-4750-D2DA9B51499C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7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91437C-E019-3C99-C48F-5D3DCF89639B}"/>
              </a:ext>
            </a:extLst>
          </p:cNvPr>
          <p:cNvSpPr/>
          <p:nvPr/>
        </p:nvSpPr>
        <p:spPr>
          <a:xfrm>
            <a:off x="8486774" y="729658"/>
            <a:ext cx="2943226" cy="9883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/>
              <a:t>Logaritmes</a:t>
            </a:r>
            <a:r>
              <a:rPr lang="fr-BE" sz="1600" dirty="0"/>
              <a:t> en </a:t>
            </a:r>
            <a:r>
              <a:rPr lang="fr-BE" sz="1600" dirty="0" err="1"/>
              <a:t>machten</a:t>
            </a:r>
            <a:endParaRPr lang="fr-BE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C88449-2AD4-CE46-2172-1A76E5398C00}"/>
              </a:ext>
            </a:extLst>
          </p:cNvPr>
          <p:cNvSpPr/>
          <p:nvPr/>
        </p:nvSpPr>
        <p:spPr>
          <a:xfrm>
            <a:off x="-349287" y="3429000"/>
            <a:ext cx="12879977" cy="2972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3F43DEA-52AC-FB85-8720-2463225D60A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Logaritmes</a:t>
            </a:r>
            <a:r>
              <a:rPr lang="fr-BE" sz="2400" dirty="0"/>
              <a:t> en </a:t>
            </a:r>
            <a:r>
              <a:rPr lang="fr-BE" sz="2400" dirty="0" err="1"/>
              <a:t>machten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A6346BD-165C-D0CE-E99D-BEA366EBD674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7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6D7977A-3229-8E98-9EB0-2783D52A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55" y="3429000"/>
            <a:ext cx="6039693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Te </a:t>
            </a:r>
            <a:r>
              <a:rPr lang="fr-BE" dirty="0" err="1">
                <a:latin typeface="Moranga" pitchFamily="2" charset="77"/>
              </a:rPr>
              <a:t>kennen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leerstof</a:t>
            </a:r>
            <a:r>
              <a:rPr lang="fr-BE" dirty="0">
                <a:latin typeface="Moranga" pitchFamily="2" charset="77"/>
              </a:rPr>
              <a:t> 2024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Bewerkingen met reële getallen en rekenregels </a:t>
            </a:r>
          </a:p>
          <a:p>
            <a:r>
              <a:rPr lang="nl-NL" dirty="0"/>
              <a:t>Rekenen met ongelijkheden en absolute waarden van reële getallen </a:t>
            </a:r>
          </a:p>
          <a:p>
            <a:r>
              <a:rPr lang="nl-NL" dirty="0"/>
              <a:t>Rekenregels van machtsverheffing en logaritme </a:t>
            </a:r>
          </a:p>
          <a:p>
            <a:r>
              <a:rPr lang="nl-NL" dirty="0"/>
              <a:t>Evenredigheid en omgekeerde evenredigheid </a:t>
            </a:r>
          </a:p>
          <a:p>
            <a:r>
              <a:rPr lang="nl-NL" dirty="0"/>
              <a:t>Reële oplossingen van vierkantsvergelijkingen </a:t>
            </a:r>
          </a:p>
          <a:p>
            <a:r>
              <a:rPr lang="nl-NL" dirty="0"/>
              <a:t>Veeltermen met reële coëfficiënten: bewerkingen, ontbinden in factoren, veeltermvergelijkingen </a:t>
            </a:r>
          </a:p>
          <a:p>
            <a:r>
              <a:rPr lang="nl-NL" dirty="0"/>
              <a:t>Stelsels vergelijkingen van de eerste graad met hoogstens drie onbekenden </a:t>
            </a:r>
          </a:p>
          <a:p>
            <a:r>
              <a:rPr lang="nl-NL" dirty="0"/>
              <a:t>Bewerkingen (optelling, aftrekking, vermenigvuldiging) met matrices met hoogstens drie rijen en vier kolommen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cap="none" dirty="0" err="1">
                <a:latin typeface="Moranga" pitchFamily="2" charset="77"/>
              </a:rPr>
              <a:t>Welke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soort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oefeningen</a:t>
            </a:r>
            <a:r>
              <a:rPr lang="fr-BE" sz="2800" cap="none" dirty="0">
                <a:latin typeface="Moranga" pitchFamily="2" charset="77"/>
              </a:rPr>
              <a:t> </a:t>
            </a:r>
            <a:r>
              <a:rPr lang="fr-BE" sz="2800" cap="none" dirty="0" err="1">
                <a:latin typeface="Moranga" pitchFamily="2" charset="77"/>
              </a:rPr>
              <a:t>zijn</a:t>
            </a:r>
            <a:r>
              <a:rPr lang="fr-BE" sz="2800" cap="none" dirty="0">
                <a:latin typeface="Moranga" pitchFamily="2" charset="77"/>
              </a:rPr>
              <a:t> er? </a:t>
            </a:r>
            <a:endParaRPr lang="fr-BE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BE" i="1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  <m: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  <m: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BE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BE" i="1">
                                            <a:solidFill>
                                              <a:srgbClr val="1B3051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fr-BE" i="1">
                                                <a:solidFill>
                                                  <a:srgbClr val="1B3051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fr-BE" b="0" i="1" smtClean="0">
                                        <a:solidFill>
                                          <a:srgbClr val="1B305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 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b="0" i="1" smtClean="0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b="0" i="1" smtClean="0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  <m: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  <m:r>
                          <a:rPr lang="fr-BE" i="1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BE" i="1">
                                    <a:solidFill>
                                      <a:srgbClr val="1B305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fr-BE" i="1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9−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9+</m:t>
                        </m:r>
                        <m:f>
                          <m:fPr>
                            <m:ctrlP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solidFill>
                                  <a:srgbClr val="1B305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26</m:t>
                        </m:r>
                      </m:num>
                      <m:den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28</m:t>
                        </m:r>
                      </m:den>
                    </m:f>
                    <m:r>
                      <a:rPr lang="fr-BE" b="0" i="1" smtClean="0">
                        <a:solidFill>
                          <a:srgbClr val="1B305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13</m:t>
                        </m:r>
                      </m:num>
                      <m:den>
                        <m:r>
                          <a:rPr lang="fr-BE" b="0" i="1" smtClean="0">
                            <a:solidFill>
                              <a:srgbClr val="1B305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14</m:t>
                        </m:r>
                      </m:den>
                    </m:f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D</m:t>
                    </m:r>
                  </m:oMath>
                </a14:m>
                <a:r>
                  <a:rPr lang="fr-BE" dirty="0">
                    <a:solidFill>
                      <a:srgbClr val="1B3051"/>
                    </a:solidFill>
                    <a:sym typeface="Wingdings" panose="05000000000000000000" pitchFamily="2" charset="2"/>
                  </a:rPr>
                  <a:t>	</a:t>
                </a:r>
                <a:endParaRPr lang="fr-BE" dirty="0">
                  <a:solidFill>
                    <a:srgbClr val="1B305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7" y="3280094"/>
                <a:ext cx="11301808" cy="34636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 3">
            <a:extLst>
              <a:ext uri="{FF2B5EF4-FFF2-40B4-BE49-F238E27FC236}">
                <a16:creationId xmlns:a16="http://schemas.microsoft.com/office/drawing/2014/main" id="{203B8A2F-310E-035D-9EE9-937EBDB94FB1}"/>
              </a:ext>
            </a:extLst>
          </p:cNvPr>
          <p:cNvSpPr/>
          <p:nvPr/>
        </p:nvSpPr>
        <p:spPr>
          <a:xfrm>
            <a:off x="-196887" y="2099405"/>
            <a:ext cx="12879977" cy="11892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5E55AF91-5F62-983D-5A7F-00B5A285B094}"/>
              </a:ext>
            </a:extLst>
          </p:cNvPr>
          <p:cNvSpPr/>
          <p:nvPr/>
        </p:nvSpPr>
        <p:spPr>
          <a:xfrm>
            <a:off x="7098956" y="830743"/>
            <a:ext cx="45065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Logaritmes</a:t>
            </a:r>
            <a:r>
              <a:rPr lang="fr-BE" sz="2400" dirty="0"/>
              <a:t> en </a:t>
            </a:r>
            <a:r>
              <a:rPr lang="fr-BE" sz="2400" dirty="0" err="1"/>
              <a:t>machten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A6E0C80-6950-CB32-0E03-D6F1B4CA9F46}"/>
              </a:ext>
            </a:extLst>
          </p:cNvPr>
          <p:cNvSpPr/>
          <p:nvPr/>
        </p:nvSpPr>
        <p:spPr>
          <a:xfrm>
            <a:off x="6561437" y="698037"/>
            <a:ext cx="1075038" cy="10750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solidFill>
                  <a:srgbClr val="002060"/>
                </a:solidFill>
                <a:latin typeface="Moranga" pitchFamily="2" charset="77"/>
              </a:rPr>
              <a:t>7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0B69DF3-D437-A223-2D09-E5522FD8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83" y="2099405"/>
            <a:ext cx="2399220" cy="11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D7D97E-05C7-0ED2-6D43-3127A9DCA030}"/>
              </a:ext>
            </a:extLst>
          </p:cNvPr>
          <p:cNvSpPr/>
          <p:nvPr/>
        </p:nvSpPr>
        <p:spPr>
          <a:xfrm>
            <a:off x="967737" y="2014558"/>
            <a:ext cx="4867600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r>
              <a:rPr lang="fr-BE" sz="2400" dirty="0" err="1"/>
              <a:t>Bewerkingen</a:t>
            </a:r>
            <a:r>
              <a:rPr lang="fr-BE" sz="2400" dirty="0"/>
              <a:t> </a:t>
            </a:r>
          </a:p>
          <a:p>
            <a:pPr algn="ctr"/>
            <a:r>
              <a:rPr lang="fr-BE" sz="2400" dirty="0"/>
              <a:t>en </a:t>
            </a:r>
            <a:r>
              <a:rPr lang="fr-BE" sz="2400" dirty="0" err="1"/>
              <a:t>rekenregels</a:t>
            </a:r>
            <a:endParaRPr lang="fr-BE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latin typeface="Moranga" pitchFamily="2" charset="77"/>
              </a:rPr>
              <a:t>Te kennen leerstof 2024</a:t>
            </a:r>
            <a:endParaRPr lang="fr-B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C1925-AB71-CD6F-8468-39EFEEEC5936}"/>
              </a:ext>
            </a:extLst>
          </p:cNvPr>
          <p:cNvSpPr/>
          <p:nvPr/>
        </p:nvSpPr>
        <p:spPr>
          <a:xfrm>
            <a:off x="6758937" y="2014558"/>
            <a:ext cx="4867600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Vierkantsvergelijking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7EFAA19-502B-0803-1FDD-4F245DFE0B3F}"/>
              </a:ext>
            </a:extLst>
          </p:cNvPr>
          <p:cNvSpPr/>
          <p:nvPr/>
        </p:nvSpPr>
        <p:spPr>
          <a:xfrm>
            <a:off x="518745" y="1872942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360BA6B3-DD63-2AC7-4DF9-8AE011F68F1E}"/>
              </a:ext>
            </a:extLst>
          </p:cNvPr>
          <p:cNvSpPr/>
          <p:nvPr/>
        </p:nvSpPr>
        <p:spPr>
          <a:xfrm>
            <a:off x="1056265" y="3142470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9948D52-B92F-B5CC-E32E-892F6729223D}"/>
              </a:ext>
            </a:extLst>
          </p:cNvPr>
          <p:cNvSpPr/>
          <p:nvPr/>
        </p:nvSpPr>
        <p:spPr>
          <a:xfrm>
            <a:off x="518745" y="3009764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36356048-B1A9-FDD8-72ED-CA9719AC4BF7}"/>
              </a:ext>
            </a:extLst>
          </p:cNvPr>
          <p:cNvSpPr/>
          <p:nvPr/>
        </p:nvSpPr>
        <p:spPr>
          <a:xfrm>
            <a:off x="1056265" y="4353432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D821ADE-3A72-3FE6-3B00-7F3BAB84435A}"/>
              </a:ext>
            </a:extLst>
          </p:cNvPr>
          <p:cNvSpPr/>
          <p:nvPr/>
        </p:nvSpPr>
        <p:spPr>
          <a:xfrm>
            <a:off x="518745" y="4220726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639C9555-184C-0A9D-F76B-BA14E607B7B6}"/>
              </a:ext>
            </a:extLst>
          </p:cNvPr>
          <p:cNvSpPr/>
          <p:nvPr/>
        </p:nvSpPr>
        <p:spPr>
          <a:xfrm>
            <a:off x="1056265" y="5564394"/>
            <a:ext cx="47851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Machten</a:t>
            </a:r>
            <a:r>
              <a:rPr lang="fr-BE" sz="2400" dirty="0"/>
              <a:t> en </a:t>
            </a:r>
            <a:r>
              <a:rPr lang="fr-BE" sz="2400" dirty="0" err="1"/>
              <a:t>logaritmes</a:t>
            </a:r>
            <a:endParaRPr lang="fr-BE" sz="240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BA285CE-555C-99CC-3992-B02F4C0334D3}"/>
              </a:ext>
            </a:extLst>
          </p:cNvPr>
          <p:cNvSpPr/>
          <p:nvPr/>
        </p:nvSpPr>
        <p:spPr>
          <a:xfrm>
            <a:off x="518745" y="54316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2180B1EE-F781-A0FB-C06E-9C74167EA8B7}"/>
              </a:ext>
            </a:extLst>
          </p:cNvPr>
          <p:cNvSpPr/>
          <p:nvPr/>
        </p:nvSpPr>
        <p:spPr>
          <a:xfrm>
            <a:off x="6765034" y="3142470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Matrices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0BF12A85-0E1E-C013-A498-D920A33D163A}"/>
              </a:ext>
            </a:extLst>
          </p:cNvPr>
          <p:cNvSpPr/>
          <p:nvPr/>
        </p:nvSpPr>
        <p:spPr>
          <a:xfrm>
            <a:off x="6765034" y="4353432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Veeltermen</a:t>
            </a:r>
            <a:endParaRPr lang="fr-BE" sz="2400" dirty="0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B8046944-4D54-0369-2A31-C1502748A4A0}"/>
              </a:ext>
            </a:extLst>
          </p:cNvPr>
          <p:cNvSpPr/>
          <p:nvPr/>
        </p:nvSpPr>
        <p:spPr>
          <a:xfrm>
            <a:off x="6765034" y="5564394"/>
            <a:ext cx="4867601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Stelsels</a:t>
            </a:r>
            <a:endParaRPr lang="fr-BE" sz="240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C9D6DBBE-2B50-B9CE-D66A-5523072F463D}"/>
              </a:ext>
            </a:extLst>
          </p:cNvPr>
          <p:cNvSpPr/>
          <p:nvPr/>
        </p:nvSpPr>
        <p:spPr>
          <a:xfrm>
            <a:off x="6350585" y="1872942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5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01C288D6-D710-DC08-75A5-DF2B03345232}"/>
              </a:ext>
            </a:extLst>
          </p:cNvPr>
          <p:cNvSpPr/>
          <p:nvPr/>
        </p:nvSpPr>
        <p:spPr>
          <a:xfrm>
            <a:off x="6350585" y="3009764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6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ED73763-70AF-61A1-172B-781E51EDF78E}"/>
              </a:ext>
            </a:extLst>
          </p:cNvPr>
          <p:cNvSpPr/>
          <p:nvPr/>
        </p:nvSpPr>
        <p:spPr>
          <a:xfrm>
            <a:off x="6350585" y="4220726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7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16735387-9DD5-60A1-759E-95493DCCCCBF}"/>
              </a:ext>
            </a:extLst>
          </p:cNvPr>
          <p:cNvSpPr/>
          <p:nvPr/>
        </p:nvSpPr>
        <p:spPr>
          <a:xfrm>
            <a:off x="6350585" y="543168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8</a:t>
            </a:r>
          </a:p>
        </p:txBody>
      </p:sp>
      <p:pic>
        <p:nvPicPr>
          <p:cNvPr id="27" name="Afbeelding 2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AC24FDA1-95E1-DBB4-449D-FC33D78D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>
              <a:latin typeface="Morang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783" y="3207536"/>
                <a:ext cx="8004007" cy="3511579"/>
              </a:xfrm>
            </p:spPr>
            <p:txBody>
              <a:bodyPr numCol="2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5+3</m:t>
                        </m:r>
                      </m:sup>
                    </m:sSup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5−3</m:t>
                        </m:r>
                      </m:sup>
                    </m:sSup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B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∗0=0</m:t>
                    </m:r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∗1=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=0 |</m:t>
                    </m:r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B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fr-BE" dirty="0"/>
              </a:p>
              <a:p>
                <a:r>
                  <a:rPr lang="fr-BE" dirty="0" err="1"/>
                  <a:t>Snappen</a:t>
                </a:r>
                <a:r>
                  <a:rPr lang="fr-BE" dirty="0"/>
                  <a:t>: </a:t>
                </a:r>
                <a:r>
                  <a:rPr lang="fr-BE" dirty="0" err="1"/>
                  <a:t>Commutativiteit</a:t>
                </a:r>
                <a:r>
                  <a:rPr lang="fr-BE" dirty="0"/>
                  <a:t> en </a:t>
                </a:r>
                <a:r>
                  <a:rPr lang="fr-BE" dirty="0" err="1"/>
                  <a:t>associativiteit</a:t>
                </a:r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783" y="3207536"/>
                <a:ext cx="8004007" cy="3511579"/>
              </a:xfrm>
              <a:blipFill>
                <a:blip r:embed="rId2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F0F5859-758B-A847-E39E-155087A647D1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     </a:t>
            </a:r>
            <a:r>
              <a:rPr lang="fr-BE" sz="2400" dirty="0" err="1"/>
              <a:t>Bewerkingen</a:t>
            </a:r>
            <a:r>
              <a:rPr lang="fr-BE" sz="2400" dirty="0"/>
              <a:t> en </a:t>
            </a:r>
            <a:r>
              <a:rPr lang="fr-BE" sz="2400" dirty="0" err="1"/>
              <a:t>rekenregels</a:t>
            </a:r>
            <a:r>
              <a:rPr lang="fr-BE" sz="2400" dirty="0"/>
              <a:t> </a:t>
            </a:r>
            <a:br>
              <a:rPr lang="fr-BE" sz="2400" dirty="0"/>
            </a:br>
            <a:r>
              <a:rPr lang="fr-BE" sz="2400" dirty="0"/>
              <a:t>    met </a:t>
            </a:r>
            <a:r>
              <a:rPr lang="fr-BE" sz="2400" dirty="0" err="1"/>
              <a:t>reële</a:t>
            </a:r>
            <a:r>
              <a:rPr lang="fr-BE" sz="2400" dirty="0"/>
              <a:t> </a:t>
            </a:r>
            <a:r>
              <a:rPr lang="fr-BE" sz="2400" dirty="0" err="1"/>
              <a:t>getallen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1B80B9B-C611-E2DE-450C-9A0982269890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49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3422852"/>
                <a:ext cx="11029615" cy="303995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BE" b="0" dirty="0"/>
              </a:p>
              <a:p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𝑎𝑙𝑠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fr-BE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𝑎𝑙𝑠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fr-BE" b="0" dirty="0"/>
              </a:p>
              <a:p>
                <a:r>
                  <a:rPr lang="fr-BE" b="0" dirty="0" err="1"/>
                  <a:t>Bestaansvoorwaarden</a:t>
                </a:r>
                <a:r>
                  <a:rPr lang="fr-BE" b="0" dirty="0"/>
                  <a:t>: </a:t>
                </a:r>
              </a:p>
              <a:p>
                <a:pPr lvl="1"/>
                <a:r>
                  <a:rPr lang="fr-BE" dirty="0" err="1"/>
                  <a:t>Oplossen</a:t>
                </a:r>
                <a:r>
                  <a:rPr lang="fr-BE" dirty="0"/>
                  <a:t> </a:t>
                </a:r>
                <a:r>
                  <a:rPr lang="fr-BE" dirty="0" err="1"/>
                  <a:t>gelijkheden</a:t>
                </a:r>
                <a:r>
                  <a:rPr lang="fr-BE" dirty="0"/>
                  <a:t> </a:t>
                </a:r>
                <a:r>
                  <a:rPr lang="fr-BE" dirty="0" err="1"/>
                  <a:t>kunnen</a:t>
                </a:r>
                <a:r>
                  <a:rPr lang="fr-BE" dirty="0"/>
                  <a:t> </a:t>
                </a:r>
                <a:r>
                  <a:rPr lang="fr-BE" dirty="0" err="1"/>
                  <a:t>soms</a:t>
                </a:r>
                <a:r>
                  <a:rPr lang="fr-BE" dirty="0"/>
                  <a:t> </a:t>
                </a:r>
                <a:r>
                  <a:rPr lang="fr-BE" dirty="0" err="1"/>
                  <a:t>tot</a:t>
                </a:r>
                <a:r>
                  <a:rPr lang="fr-BE" dirty="0"/>
                  <a:t> </a:t>
                </a:r>
                <a:r>
                  <a:rPr lang="fr-BE" dirty="0" err="1"/>
                  <a:t>situaties</a:t>
                </a:r>
                <a:r>
                  <a:rPr lang="fr-BE" dirty="0"/>
                  <a:t> </a:t>
                </a:r>
                <a:r>
                  <a:rPr lang="fr-BE" dirty="0" err="1"/>
                  <a:t>komen</a:t>
                </a:r>
                <a:r>
                  <a:rPr lang="fr-BE" dirty="0"/>
                  <a:t> </a:t>
                </a:r>
                <a:r>
                  <a:rPr lang="fr-BE" dirty="0" err="1"/>
                  <a:t>waarbij</a:t>
                </a:r>
                <a:r>
                  <a:rPr lang="fr-BE" dirty="0"/>
                  <a:t> </a:t>
                </a:r>
                <a:r>
                  <a:rPr lang="fr-BE" dirty="0" err="1"/>
                  <a:t>breuken</a:t>
                </a:r>
                <a:r>
                  <a:rPr lang="fr-BE" dirty="0"/>
                  <a:t> of </a:t>
                </a:r>
                <a:r>
                  <a:rPr lang="fr-BE" dirty="0" err="1"/>
                  <a:t>wortels</a:t>
                </a:r>
                <a:r>
                  <a:rPr lang="fr-BE" dirty="0"/>
                  <a:t> niet </a:t>
                </a:r>
                <a:r>
                  <a:rPr lang="fr-BE" dirty="0" err="1"/>
                  <a:t>gedefinieerd</a:t>
                </a:r>
                <a:r>
                  <a:rPr lang="fr-BE" dirty="0"/>
                  <a:t> </a:t>
                </a:r>
                <a:r>
                  <a:rPr lang="fr-BE" dirty="0" err="1"/>
                  <a:t>zijn</a:t>
                </a:r>
                <a:r>
                  <a:rPr lang="fr-BE" dirty="0"/>
                  <a:t>. Het </a:t>
                </a:r>
                <a:r>
                  <a:rPr lang="fr-BE" dirty="0" err="1"/>
                  <a:t>stellen</a:t>
                </a:r>
                <a:r>
                  <a:rPr lang="fr-BE" dirty="0"/>
                  <a:t> van </a:t>
                </a:r>
                <a:r>
                  <a:rPr lang="fr-BE" dirty="0" err="1"/>
                  <a:t>bestaansvoorwaarden</a:t>
                </a:r>
                <a:r>
                  <a:rPr lang="fr-BE" dirty="0"/>
                  <a:t> in dit </a:t>
                </a:r>
                <a:r>
                  <a:rPr lang="fr-BE" dirty="0" err="1"/>
                  <a:t>voorbeeld</a:t>
                </a:r>
                <a:r>
                  <a:rPr lang="fr-BE" dirty="0"/>
                  <a:t> </a:t>
                </a:r>
                <a:r>
                  <a:rPr lang="fr-BE" dirty="0" err="1"/>
                  <a:t>is</a:t>
                </a:r>
                <a:r>
                  <a:rPr lang="fr-BE" dirty="0"/>
                  <a:t> </a:t>
                </a:r>
                <a:r>
                  <a:rPr lang="fr-BE" dirty="0" err="1"/>
                  <a:t>belangrijk</a:t>
                </a:r>
                <a:r>
                  <a:rPr lang="fr-BE" dirty="0"/>
                  <a:t>, de </a:t>
                </a:r>
                <a:r>
                  <a:rPr lang="fr-BE" dirty="0" err="1"/>
                  <a:t>ongelijkheid</a:t>
                </a:r>
                <a:r>
                  <a:rPr lang="fr-BE" dirty="0"/>
                  <a:t> </a:t>
                </a:r>
                <a:r>
                  <a:rPr lang="fr-BE" dirty="0" err="1"/>
                  <a:t>zal</a:t>
                </a:r>
                <a:r>
                  <a:rPr lang="fr-BE" dirty="0"/>
                  <a:t> dan niet op </a:t>
                </a:r>
                <a:r>
                  <a:rPr lang="fr-BE" dirty="0" err="1"/>
                  <a:t>gaan</a:t>
                </a:r>
                <a:r>
                  <a:rPr lang="fr-BE" dirty="0"/>
                  <a:t> </a:t>
                </a:r>
                <a:r>
                  <a:rPr lang="fr-BE" dirty="0" err="1"/>
                  <a:t>voor</a:t>
                </a:r>
                <a:r>
                  <a:rPr lang="fr-BE" dirty="0"/>
                  <a:t> </a:t>
                </a:r>
                <a:r>
                  <a:rPr lang="fr-BE" dirty="0" err="1"/>
                  <a:t>deze</a:t>
                </a:r>
                <a:r>
                  <a:rPr lang="fr-BE" dirty="0"/>
                  <a:t> </a:t>
                </a:r>
                <a:r>
                  <a:rPr lang="fr-BE" dirty="0" err="1"/>
                  <a:t>getallen</a:t>
                </a:r>
                <a:r>
                  <a:rPr lang="fr-BE" dirty="0"/>
                  <a:t>. </a:t>
                </a:r>
              </a:p>
              <a:p>
                <a:pPr lvl="1"/>
                <a:r>
                  <a:rPr lang="fr-BE" b="0" dirty="0" err="1"/>
                  <a:t>Vb</a:t>
                </a:r>
                <a:r>
                  <a:rPr lang="fr-BE" b="0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fr-BE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fr-BE" b="0" dirty="0"/>
                  <a:t> </a:t>
                </a:r>
                <a:r>
                  <a:rPr lang="fr-BE" b="0" dirty="0" err="1"/>
                  <a:t>heeft</a:t>
                </a:r>
                <a:r>
                  <a:rPr lang="fr-BE" b="0" dirty="0"/>
                  <a:t> </a:t>
                </a:r>
                <a:r>
                  <a:rPr lang="fr-BE" b="0" dirty="0" err="1"/>
                  <a:t>geen</a:t>
                </a:r>
                <a:r>
                  <a:rPr lang="fr-BE" b="0" dirty="0"/>
                  <a:t> </a:t>
                </a:r>
                <a:r>
                  <a:rPr lang="fr-BE" b="0" dirty="0" err="1"/>
                  <a:t>zin</a:t>
                </a:r>
                <a:r>
                  <a:rPr lang="fr-BE" b="0" dirty="0"/>
                  <a:t> </a:t>
                </a:r>
                <a:r>
                  <a:rPr lang="fr-BE" b="0" dirty="0" err="1"/>
                  <a:t>als</a:t>
                </a:r>
                <a:r>
                  <a:rPr lang="fr-BE" b="0" dirty="0"/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+1&lt;0</m:t>
                    </m:r>
                  </m:oMath>
                </a14:m>
                <a:endParaRPr lang="fr-BE" b="0" dirty="0"/>
              </a:p>
              <a:p>
                <a:pPr marL="0" indent="0">
                  <a:buNone/>
                </a:pPr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3422852"/>
                <a:ext cx="11029615" cy="3039955"/>
              </a:xfrm>
              <a:blipFill>
                <a:blip r:embed="rId2"/>
                <a:stretch>
                  <a:fillRect l="-115" t="-29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578472A-4EDB-DA84-670D-A1D07C0BAF2B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Ongelijkheden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553DDD7-030F-44B6-FD7D-53CD302C92B0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75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369918"/>
                <a:ext cx="11029615" cy="3678303"/>
              </a:xfrm>
            </p:spPr>
            <p:txBody>
              <a:bodyPr/>
              <a:lstStyle/>
              <a:p>
                <a:r>
                  <a:rPr lang="fr-BE" dirty="0"/>
                  <a:t>Bij </a:t>
                </a:r>
                <a:r>
                  <a:rPr lang="fr-BE" dirty="0" err="1"/>
                  <a:t>absolute</a:t>
                </a:r>
                <a:r>
                  <a:rPr lang="fr-BE" dirty="0"/>
                  <a:t> </a:t>
                </a:r>
                <a:r>
                  <a:rPr lang="fr-BE" dirty="0" err="1"/>
                  <a:t>waardes</a:t>
                </a:r>
                <a:r>
                  <a:rPr lang="fr-BE" dirty="0"/>
                  <a:t> </a:t>
                </a:r>
                <a:r>
                  <a:rPr lang="fr-BE" dirty="0" err="1"/>
                  <a:t>moet</a:t>
                </a:r>
                <a:r>
                  <a:rPr lang="fr-BE" dirty="0"/>
                  <a:t> men de </a:t>
                </a:r>
                <a:r>
                  <a:rPr lang="fr-BE" dirty="0" err="1"/>
                  <a:t>oefening</a:t>
                </a:r>
                <a:r>
                  <a:rPr lang="fr-BE" dirty="0"/>
                  <a:t> </a:t>
                </a:r>
                <a:r>
                  <a:rPr lang="fr-BE" dirty="0" err="1"/>
                  <a:t>opsplitsen</a:t>
                </a:r>
                <a:r>
                  <a:rPr lang="fr-BE" dirty="0"/>
                  <a:t> in </a:t>
                </a:r>
                <a:r>
                  <a:rPr lang="fr-BE" dirty="0" err="1"/>
                  <a:t>twee</a:t>
                </a:r>
                <a:r>
                  <a:rPr lang="fr-BE" dirty="0"/>
                  <a:t> </a:t>
                </a:r>
                <a:r>
                  <a:rPr lang="fr-BE" dirty="0" err="1"/>
                  <a:t>gevallen</a:t>
                </a:r>
                <a:r>
                  <a:rPr lang="fr-BE" dirty="0"/>
                  <a:t>. Men </a:t>
                </a:r>
                <a:r>
                  <a:rPr lang="fr-BE" dirty="0" err="1"/>
                  <a:t>plaatst</a:t>
                </a:r>
                <a:r>
                  <a:rPr lang="fr-BE" dirty="0"/>
                  <a:t> de </a:t>
                </a:r>
                <a:r>
                  <a:rPr lang="fr-BE" dirty="0" err="1"/>
                  <a:t>absolute</a:t>
                </a:r>
                <a:r>
                  <a:rPr lang="fr-BE" dirty="0"/>
                  <a:t> </a:t>
                </a:r>
                <a:r>
                  <a:rPr lang="fr-BE" dirty="0" err="1"/>
                  <a:t>waarde</a:t>
                </a:r>
                <a:r>
                  <a:rPr lang="fr-BE" dirty="0"/>
                  <a:t> </a:t>
                </a:r>
                <a:r>
                  <a:rPr lang="fr-BE" dirty="0" err="1"/>
                  <a:t>aan</a:t>
                </a:r>
                <a:r>
                  <a:rPr lang="fr-BE" dirty="0"/>
                  <a:t> </a:t>
                </a:r>
                <a:r>
                  <a:rPr lang="fr-BE" dirty="0" err="1"/>
                  <a:t>een</a:t>
                </a:r>
                <a:r>
                  <a:rPr lang="fr-BE" dirty="0"/>
                  <a:t> </a:t>
                </a:r>
                <a:r>
                  <a:rPr lang="fr-BE" dirty="0" err="1"/>
                  <a:t>kant</a:t>
                </a:r>
                <a:r>
                  <a:rPr lang="fr-BE" dirty="0"/>
                  <a:t> om </a:t>
                </a:r>
                <a:r>
                  <a:rPr lang="fr-BE" dirty="0" err="1"/>
                  <a:t>vervolgens</a:t>
                </a:r>
                <a:r>
                  <a:rPr lang="fr-BE" dirty="0"/>
                  <a:t> de </a:t>
                </a:r>
                <a:r>
                  <a:rPr lang="fr-BE" dirty="0" err="1"/>
                  <a:t>andere</a:t>
                </a:r>
                <a:r>
                  <a:rPr lang="fr-BE" dirty="0"/>
                  <a:t> </a:t>
                </a:r>
                <a:r>
                  <a:rPr lang="fr-BE" dirty="0" err="1"/>
                  <a:t>kant</a:t>
                </a:r>
                <a:r>
                  <a:rPr lang="fr-BE" dirty="0"/>
                  <a:t> op te </a:t>
                </a:r>
                <a:r>
                  <a:rPr lang="fr-BE" dirty="0" err="1"/>
                  <a:t>lossen</a:t>
                </a:r>
                <a:r>
                  <a:rPr lang="fr-BE" dirty="0"/>
                  <a:t> </a:t>
                </a:r>
                <a:r>
                  <a:rPr lang="fr-BE" dirty="0" err="1"/>
                  <a:t>voor</a:t>
                </a:r>
                <a:r>
                  <a:rPr lang="fr-BE" dirty="0"/>
                  <a:t> de </a:t>
                </a:r>
                <a:r>
                  <a:rPr lang="fr-BE" dirty="0" err="1"/>
                  <a:t>waarde</a:t>
                </a:r>
                <a:r>
                  <a:rPr lang="fr-BE" dirty="0"/>
                  <a:t> en het </a:t>
                </a:r>
                <a:r>
                  <a:rPr lang="fr-BE" dirty="0" err="1"/>
                  <a:t>tegengestelde</a:t>
                </a:r>
                <a:r>
                  <a:rPr lang="fr-BE" dirty="0"/>
                  <a:t>. </a:t>
                </a:r>
              </a:p>
              <a:p>
                <a:pPr lvl="1"/>
                <a:r>
                  <a:rPr lang="fr-BE" dirty="0" err="1"/>
                  <a:t>Vb</a:t>
                </a:r>
                <a:r>
                  <a:rPr lang="fr-BE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fr-BE" b="0" i="1" smtClean="0">
                        <a:latin typeface="Cambria Math" panose="02040503050406030204" pitchFamily="18" charset="0"/>
                      </a:rPr>
                      <m:t>=7→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+6=7 &amp;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+6=−7 →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=1 &amp; 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r>
                  <a:rPr lang="fr-BE" dirty="0"/>
                  <a:t> </a:t>
                </a:r>
              </a:p>
              <a:p>
                <a:r>
                  <a:rPr lang="fr-BE" dirty="0" err="1"/>
                  <a:t>Grafisch</a:t>
                </a:r>
                <a:r>
                  <a:rPr lang="fr-BE" dirty="0"/>
                  <a:t> </a:t>
                </a:r>
                <a:r>
                  <a:rPr lang="fr-BE" dirty="0" err="1"/>
                  <a:t>is</a:t>
                </a:r>
                <a:r>
                  <a:rPr lang="fr-BE" dirty="0"/>
                  <a:t> </a:t>
                </a:r>
                <a:r>
                  <a:rPr lang="fr-BE" dirty="0" err="1"/>
                  <a:t>een</a:t>
                </a:r>
                <a:r>
                  <a:rPr lang="fr-BE" dirty="0"/>
                  <a:t> </a:t>
                </a:r>
                <a:r>
                  <a:rPr lang="fr-BE" dirty="0" err="1"/>
                  <a:t>absolute</a:t>
                </a:r>
                <a:r>
                  <a:rPr lang="fr-BE" dirty="0"/>
                  <a:t> </a:t>
                </a:r>
                <a:r>
                  <a:rPr lang="fr-BE" dirty="0" err="1"/>
                  <a:t>waarde</a:t>
                </a:r>
                <a:r>
                  <a:rPr lang="fr-BE" dirty="0"/>
                  <a:t> </a:t>
                </a:r>
                <a:r>
                  <a:rPr lang="fr-BE" dirty="0" err="1"/>
                  <a:t>een</a:t>
                </a:r>
                <a:r>
                  <a:rPr lang="fr-BE" dirty="0"/>
                  <a:t> </a:t>
                </a:r>
                <a:r>
                  <a:rPr lang="fr-BE" dirty="0" err="1"/>
                  <a:t>spiegeling</a:t>
                </a:r>
                <a:r>
                  <a:rPr lang="fr-BE" dirty="0"/>
                  <a:t> om de x-as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369918"/>
                <a:ext cx="11029615" cy="3678303"/>
              </a:xfrm>
              <a:blipFill>
                <a:blip r:embed="rId2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81E24FA3-2C14-935E-BAE7-1260A5DF38DF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Absolute</a:t>
            </a:r>
            <a:r>
              <a:rPr lang="fr-BE" sz="2400" dirty="0"/>
              <a:t> </a:t>
            </a:r>
            <a:r>
              <a:rPr lang="fr-BE" sz="2400" dirty="0" err="1"/>
              <a:t>waardes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0E0DC45-637D-FCBF-EDAB-FC95220FA823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82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Moranga" pitchFamily="2" charset="77"/>
              </a:rPr>
              <a:t>Belangrijkste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607021"/>
                <a:ext cx="11029615" cy="3678303"/>
              </a:xfrm>
            </p:spPr>
            <p:txBody>
              <a:bodyPr numCol="2"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BE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fr-BE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fr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fr-B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BE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fr-BE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fr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fr-BE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fr-B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BE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fr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fr-BE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BE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fr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BE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fr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D4FE3-0654-70B3-BE5C-8D7FB83E9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607021"/>
                <a:ext cx="11029615" cy="3678303"/>
              </a:xfrm>
              <a:blipFill>
                <a:blip r:embed="rId2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8EC4AFC0-5855-B7D6-7FA7-3E679276AF73}"/>
              </a:ext>
            </a:extLst>
          </p:cNvPr>
          <p:cNvSpPr/>
          <p:nvPr/>
        </p:nvSpPr>
        <p:spPr>
          <a:xfrm>
            <a:off x="1107583" y="2102693"/>
            <a:ext cx="4727754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Logaritmes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DAB8C05A-DEB6-1178-4F4B-8D04A945F9BA}"/>
              </a:ext>
            </a:extLst>
          </p:cNvPr>
          <p:cNvSpPr/>
          <p:nvPr/>
        </p:nvSpPr>
        <p:spPr>
          <a:xfrm>
            <a:off x="51874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8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E23B21-DC34-4888-9A6B-CAAFDD43DDF1}" vid="{2DB3D31D-B485-4579-A0E4-0E3B970FB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10943</TotalTime>
  <Words>1830</Words>
  <Application>Microsoft Macintosh PowerPoint</Application>
  <PresentationFormat>Breedbeeld</PresentationFormat>
  <Paragraphs>281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Moranga</vt:lpstr>
      <vt:lpstr>Nunito</vt:lpstr>
      <vt:lpstr>Wingdings</vt:lpstr>
      <vt:lpstr>Wingdings 2</vt:lpstr>
      <vt:lpstr>Theme1</vt:lpstr>
      <vt:lpstr>Algebra</vt:lpstr>
      <vt:lpstr>Inhoud</vt:lpstr>
      <vt:lpstr>Wat is Algebra?</vt:lpstr>
      <vt:lpstr>Te kennen leerstof 2024</vt:lpstr>
      <vt:lpstr>Te kennen leerstof 2024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15</cp:revision>
  <dcterms:created xsi:type="dcterms:W3CDTF">2023-12-05T15:59:13Z</dcterms:created>
  <dcterms:modified xsi:type="dcterms:W3CDTF">2024-11-26T20:11:41Z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