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87" r:id="rId7"/>
    <p:sldId id="288" r:id="rId8"/>
    <p:sldId id="289" r:id="rId9"/>
    <p:sldId id="290" r:id="rId10"/>
    <p:sldId id="292" r:id="rId11"/>
    <p:sldId id="291" r:id="rId12"/>
    <p:sldId id="293" r:id="rId13"/>
    <p:sldId id="294" r:id="rId14"/>
    <p:sldId id="295" r:id="rId15"/>
    <p:sldId id="296" r:id="rId16"/>
    <p:sldId id="297" r:id="rId17"/>
    <p:sldId id="269" r:id="rId18"/>
    <p:sldId id="270" r:id="rId19"/>
    <p:sldId id="271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3C2E8"/>
    <a:srgbClr val="17B790"/>
    <a:srgbClr val="45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4613F5-6C63-4F18-B2E6-911694D442A7}" v="87" dt="2024-11-14T16:06:19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75" autoAdjust="0"/>
    <p:restoredTop sz="94660"/>
  </p:normalViewPr>
  <p:slideViewPr>
    <p:cSldViewPr snapToGrid="0">
      <p:cViewPr>
        <p:scale>
          <a:sx n="71" d="100"/>
          <a:sy n="71" d="100"/>
        </p:scale>
        <p:origin x="456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 Caby" userId="ead768d06bd7a0e3" providerId="LiveId" clId="{A14613F5-6C63-4F18-B2E6-911694D442A7}"/>
    <pc:docChg chg="modSld">
      <pc:chgData name="Maxim Caby" userId="ead768d06bd7a0e3" providerId="LiveId" clId="{A14613F5-6C63-4F18-B2E6-911694D442A7}" dt="2024-11-14T16:06:19.097" v="86" actId="20577"/>
      <pc:docMkLst>
        <pc:docMk/>
      </pc:docMkLst>
      <pc:sldChg chg="modSp">
        <pc:chgData name="Maxim Caby" userId="ead768d06bd7a0e3" providerId="LiveId" clId="{A14613F5-6C63-4F18-B2E6-911694D442A7}" dt="2024-11-14T15:59:25.618" v="3" actId="20577"/>
        <pc:sldMkLst>
          <pc:docMk/>
          <pc:sldMk cId="1139159831" sldId="305"/>
        </pc:sldMkLst>
        <pc:spChg chg="mod">
          <ac:chgData name="Maxim Caby" userId="ead768d06bd7a0e3" providerId="LiveId" clId="{A14613F5-6C63-4F18-B2E6-911694D442A7}" dt="2024-11-14T15:59:25.618" v="3" actId="20577"/>
          <ac:spMkLst>
            <pc:docMk/>
            <pc:sldMk cId="1139159831" sldId="305"/>
            <ac:spMk id="5" creationId="{33F3CD1D-2791-A7DA-1D3D-D316C44F61EC}"/>
          </ac:spMkLst>
        </pc:spChg>
      </pc:sldChg>
      <pc:sldChg chg="modSp">
        <pc:chgData name="Maxim Caby" userId="ead768d06bd7a0e3" providerId="LiveId" clId="{A14613F5-6C63-4F18-B2E6-911694D442A7}" dt="2024-11-14T16:00:02.343" v="7" actId="20577"/>
        <pc:sldMkLst>
          <pc:docMk/>
          <pc:sldMk cId="605990198" sldId="309"/>
        </pc:sldMkLst>
        <pc:spChg chg="mod">
          <ac:chgData name="Maxim Caby" userId="ead768d06bd7a0e3" providerId="LiveId" clId="{A14613F5-6C63-4F18-B2E6-911694D442A7}" dt="2024-11-14T16:00:02.343" v="7" actId="20577"/>
          <ac:spMkLst>
            <pc:docMk/>
            <pc:sldMk cId="605990198" sldId="309"/>
            <ac:spMk id="5" creationId="{33F3CD1D-2791-A7DA-1D3D-D316C44F61EC}"/>
          </ac:spMkLst>
        </pc:spChg>
      </pc:sldChg>
      <pc:sldChg chg="modSp">
        <pc:chgData name="Maxim Caby" userId="ead768d06bd7a0e3" providerId="LiveId" clId="{A14613F5-6C63-4F18-B2E6-911694D442A7}" dt="2024-11-14T16:00:32.551" v="29" actId="20577"/>
        <pc:sldMkLst>
          <pc:docMk/>
          <pc:sldMk cId="3663811582" sldId="311"/>
        </pc:sldMkLst>
        <pc:spChg chg="mod">
          <ac:chgData name="Maxim Caby" userId="ead768d06bd7a0e3" providerId="LiveId" clId="{A14613F5-6C63-4F18-B2E6-911694D442A7}" dt="2024-11-14T16:00:32.551" v="29" actId="20577"/>
          <ac:spMkLst>
            <pc:docMk/>
            <pc:sldMk cId="3663811582" sldId="311"/>
            <ac:spMk id="5" creationId="{33F3CD1D-2791-A7DA-1D3D-D316C44F61EC}"/>
          </ac:spMkLst>
        </pc:spChg>
      </pc:sldChg>
      <pc:sldChg chg="modSp">
        <pc:chgData name="Maxim Caby" userId="ead768d06bd7a0e3" providerId="LiveId" clId="{A14613F5-6C63-4F18-B2E6-911694D442A7}" dt="2024-11-14T16:02:01.099" v="41" actId="20577"/>
        <pc:sldMkLst>
          <pc:docMk/>
          <pc:sldMk cId="550535264" sldId="317"/>
        </pc:sldMkLst>
        <pc:spChg chg="mod">
          <ac:chgData name="Maxim Caby" userId="ead768d06bd7a0e3" providerId="LiveId" clId="{A14613F5-6C63-4F18-B2E6-911694D442A7}" dt="2024-11-14T16:02:01.099" v="41" actId="20577"/>
          <ac:spMkLst>
            <pc:docMk/>
            <pc:sldMk cId="550535264" sldId="317"/>
            <ac:spMk id="5" creationId="{33F3CD1D-2791-A7DA-1D3D-D316C44F61EC}"/>
          </ac:spMkLst>
        </pc:spChg>
      </pc:sldChg>
      <pc:sldChg chg="modSp">
        <pc:chgData name="Maxim Caby" userId="ead768d06bd7a0e3" providerId="LiveId" clId="{A14613F5-6C63-4F18-B2E6-911694D442A7}" dt="2024-11-14T16:03:09.921" v="45" actId="20577"/>
        <pc:sldMkLst>
          <pc:docMk/>
          <pc:sldMk cId="2103708089" sldId="319"/>
        </pc:sldMkLst>
        <pc:spChg chg="mod">
          <ac:chgData name="Maxim Caby" userId="ead768d06bd7a0e3" providerId="LiveId" clId="{A14613F5-6C63-4F18-B2E6-911694D442A7}" dt="2024-11-14T16:03:09.921" v="45" actId="20577"/>
          <ac:spMkLst>
            <pc:docMk/>
            <pc:sldMk cId="2103708089" sldId="319"/>
            <ac:spMk id="5" creationId="{33F3CD1D-2791-A7DA-1D3D-D316C44F61EC}"/>
          </ac:spMkLst>
        </pc:spChg>
      </pc:sldChg>
      <pc:sldChg chg="modSp">
        <pc:chgData name="Maxim Caby" userId="ead768d06bd7a0e3" providerId="LiveId" clId="{A14613F5-6C63-4F18-B2E6-911694D442A7}" dt="2024-11-14T16:04:28.550" v="81" actId="20577"/>
        <pc:sldMkLst>
          <pc:docMk/>
          <pc:sldMk cId="4015560309" sldId="333"/>
        </pc:sldMkLst>
        <pc:spChg chg="mod">
          <ac:chgData name="Maxim Caby" userId="ead768d06bd7a0e3" providerId="LiveId" clId="{A14613F5-6C63-4F18-B2E6-911694D442A7}" dt="2024-11-14T16:04:28.550" v="81" actId="20577"/>
          <ac:spMkLst>
            <pc:docMk/>
            <pc:sldMk cId="4015560309" sldId="333"/>
            <ac:spMk id="5" creationId="{33F3CD1D-2791-A7DA-1D3D-D316C44F61EC}"/>
          </ac:spMkLst>
        </pc:spChg>
      </pc:sldChg>
      <pc:sldChg chg="modSp">
        <pc:chgData name="Maxim Caby" userId="ead768d06bd7a0e3" providerId="LiveId" clId="{A14613F5-6C63-4F18-B2E6-911694D442A7}" dt="2024-11-14T16:05:13.272" v="82" actId="20577"/>
        <pc:sldMkLst>
          <pc:docMk/>
          <pc:sldMk cId="2058220147" sldId="337"/>
        </pc:sldMkLst>
        <pc:spChg chg="mod">
          <ac:chgData name="Maxim Caby" userId="ead768d06bd7a0e3" providerId="LiveId" clId="{A14613F5-6C63-4F18-B2E6-911694D442A7}" dt="2024-11-14T16:05:13.272" v="82" actId="20577"/>
          <ac:spMkLst>
            <pc:docMk/>
            <pc:sldMk cId="2058220147" sldId="337"/>
            <ac:spMk id="5" creationId="{33F3CD1D-2791-A7DA-1D3D-D316C44F61EC}"/>
          </ac:spMkLst>
        </pc:spChg>
      </pc:sldChg>
      <pc:sldChg chg="modSp">
        <pc:chgData name="Maxim Caby" userId="ead768d06bd7a0e3" providerId="LiveId" clId="{A14613F5-6C63-4F18-B2E6-911694D442A7}" dt="2024-11-14T16:06:19.097" v="86" actId="20577"/>
        <pc:sldMkLst>
          <pc:docMk/>
          <pc:sldMk cId="3857677445" sldId="341"/>
        </pc:sldMkLst>
        <pc:spChg chg="mod">
          <ac:chgData name="Maxim Caby" userId="ead768d06bd7a0e3" providerId="LiveId" clId="{A14613F5-6C63-4F18-B2E6-911694D442A7}" dt="2024-11-14T16:06:19.097" v="86" actId="20577"/>
          <ac:spMkLst>
            <pc:docMk/>
            <pc:sldMk cId="3857677445" sldId="341"/>
            <ac:spMk id="5" creationId="{33F3CD1D-2791-A7DA-1D3D-D316C44F61E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819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736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210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C7166-DDB0-40E8-96A1-D890886D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66112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4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orient="horz" pos="379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6264" y="538163"/>
            <a:ext cx="9299574" cy="938946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76262" y="2303999"/>
            <a:ext cx="11037887" cy="3896775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‒"/>
              <a:defRPr sz="2800" b="0">
                <a:solidFill>
                  <a:schemeClr val="bg1"/>
                </a:solidFill>
              </a:defRPr>
            </a:lvl1pPr>
            <a:lvl2pPr marL="21600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2pPr>
            <a:lvl3pPr marL="216000" indent="0">
              <a:lnSpc>
                <a:spcPct val="1000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64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" y="3029704"/>
            <a:ext cx="12192025" cy="3828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538163"/>
            <a:ext cx="9299575" cy="2890837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7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76263" y="1609725"/>
            <a:ext cx="11037887" cy="45910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552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262" y="1609725"/>
            <a:ext cx="11037887" cy="894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4"/>
          </p:nvPr>
        </p:nvSpPr>
        <p:spPr>
          <a:xfrm>
            <a:off x="576263" y="2772770"/>
            <a:ext cx="11037887" cy="3428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747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24563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0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14150" y="1609725"/>
            <a:ext cx="5400000" cy="37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35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-3" y="-1"/>
            <a:ext cx="12204000" cy="406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538163"/>
            <a:ext cx="9299575" cy="2890837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36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3829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511" y="3971181"/>
            <a:ext cx="12190489" cy="2886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4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189" y="5141974"/>
            <a:ext cx="11157487" cy="12439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9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62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382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027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553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093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3C2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E69387-EA53-EAE9-372F-C841CCB57017}"/>
              </a:ext>
            </a:extLst>
          </p:cNvPr>
          <p:cNvSpPr/>
          <p:nvPr userDrawn="1"/>
        </p:nvSpPr>
        <p:spPr>
          <a:xfrm>
            <a:off x="446533" y="159390"/>
            <a:ext cx="3703987" cy="389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Toelatingsproef</a:t>
            </a:r>
            <a:r>
              <a:rPr lang="fr-BE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B11BF1-C216-056B-C0E3-AAEF189F9E44}"/>
              </a:ext>
            </a:extLst>
          </p:cNvPr>
          <p:cNvSpPr/>
          <p:nvPr userDrawn="1"/>
        </p:nvSpPr>
        <p:spPr>
          <a:xfrm>
            <a:off x="4241830" y="153223"/>
            <a:ext cx="3703987" cy="395415"/>
          </a:xfrm>
          <a:prstGeom prst="rect">
            <a:avLst/>
          </a:prstGeom>
          <a:solidFill>
            <a:srgbClr val="17B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Wiskunde</a:t>
            </a:r>
            <a:r>
              <a:rPr lang="fr-BE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0EEBD-6CC1-F780-BD35-E719376CCA00}"/>
              </a:ext>
            </a:extLst>
          </p:cNvPr>
          <p:cNvSpPr/>
          <p:nvPr userDrawn="1"/>
        </p:nvSpPr>
        <p:spPr>
          <a:xfrm>
            <a:off x="8042310" y="163010"/>
            <a:ext cx="3703987" cy="395415"/>
          </a:xfrm>
          <a:prstGeom prst="rect">
            <a:avLst/>
          </a:prstGeom>
          <a:solidFill>
            <a:srgbClr val="93C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Analyse</a:t>
            </a:r>
            <a:r>
              <a:rPr lang="fr-BE" dirty="0"/>
              <a:t> </a:t>
            </a:r>
          </a:p>
        </p:txBody>
      </p:sp>
      <p:pic>
        <p:nvPicPr>
          <p:cNvPr id="13" name="Afbeelding 12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AF0868B6-86A9-405A-26BD-777705BAB86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16" y="6418602"/>
            <a:ext cx="1121155" cy="35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3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9887-D080-FD40-86C9-7F7EDFCD9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6000" dirty="0">
                <a:latin typeface="Moranga" pitchFamily="2" charset="77"/>
              </a:rPr>
              <a:t>Analyse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3F734-B3BE-5E36-163D-178494771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>
                <a:latin typeface="Moranga" pitchFamily="2" charset="77"/>
              </a:rPr>
              <a:t>Maxim Caby – </a:t>
            </a:r>
            <a:r>
              <a:rPr lang="fr-BE" dirty="0" err="1">
                <a:latin typeface="Moranga" pitchFamily="2" charset="77"/>
              </a:rPr>
              <a:t>Helloprof</a:t>
            </a:r>
            <a:r>
              <a:rPr lang="fr-BE" dirty="0">
                <a:latin typeface="Moranga" pitchFamily="2" charset="77"/>
              </a:rPr>
              <a:t> – </a:t>
            </a:r>
            <a:r>
              <a:rPr lang="fr-BE" dirty="0" err="1">
                <a:latin typeface="Moranga" pitchFamily="2" charset="77"/>
              </a:rPr>
              <a:t>Ingangsexamen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geneeskunde</a:t>
            </a:r>
            <a:endParaRPr lang="fr-BE" dirty="0">
              <a:latin typeface="Morang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6806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894" y="3083431"/>
                <a:ext cx="11029615" cy="4824312"/>
              </a:xfrm>
            </p:spPr>
            <p:txBody>
              <a:bodyPr numCol="1">
                <a:normAutofit/>
              </a:bodyPr>
              <a:lstStyle/>
              <a:p>
                <a:pPr lvl="2"/>
                <a:r>
                  <a:rPr lang="fr-BE" dirty="0" err="1"/>
                  <a:t>Boogsinus</a:t>
                </a:r>
                <a:r>
                  <a:rPr lang="fr-BE" dirty="0"/>
                  <a:t>, </a:t>
                </a:r>
                <a:r>
                  <a:rPr lang="fr-BE" dirty="0" err="1"/>
                  <a:t>boogcosines</a:t>
                </a:r>
                <a:r>
                  <a:rPr lang="fr-BE" dirty="0"/>
                  <a:t>, </a:t>
                </a:r>
                <a:r>
                  <a:rPr lang="fr-BE" dirty="0" err="1"/>
                  <a:t>boogtangens</a:t>
                </a:r>
                <a:r>
                  <a:rPr lang="fr-BE" dirty="0"/>
                  <a:t>, </a:t>
                </a:r>
                <a:r>
                  <a:rPr lang="fr-BE" dirty="0" err="1"/>
                  <a:t>boogcotangens</a:t>
                </a:r>
                <a:r>
                  <a:rPr lang="fr-BE" dirty="0"/>
                  <a:t>. </a:t>
                </a:r>
                <a:br>
                  <a:rPr lang="fr-BE" dirty="0"/>
                </a:br>
                <a:r>
                  <a:rPr lang="fr-BE" dirty="0" err="1"/>
                  <a:t>Ook</a:t>
                </a:r>
                <a:r>
                  <a:rPr lang="fr-BE" dirty="0"/>
                  <a:t> </a:t>
                </a:r>
                <a:r>
                  <a:rPr lang="fr-BE" dirty="0" err="1"/>
                  <a:t>wel</a:t>
                </a:r>
                <a:r>
                  <a:rPr lang="fr-BE" dirty="0"/>
                  <a:t> Arc (</a:t>
                </a:r>
                <a:r>
                  <a:rPr lang="fr-BE" dirty="0" err="1"/>
                  <a:t>boog</a:t>
                </a:r>
                <a:r>
                  <a:rPr lang="fr-BE" dirty="0"/>
                  <a:t> in EN) </a:t>
                </a:r>
                <a:r>
                  <a:rPr lang="fr-BE" dirty="0" err="1"/>
                  <a:t>genoemd</a:t>
                </a:r>
                <a:endParaRPr lang="fr-BE" dirty="0"/>
              </a:p>
              <a:p>
                <a:pPr lvl="2"/>
                <a:r>
                  <a:rPr lang="fr-BE" dirty="0"/>
                  <a:t>De inverse </a:t>
                </a:r>
                <a:r>
                  <a:rPr lang="fr-BE" dirty="0" err="1"/>
                  <a:t>goniometrische</a:t>
                </a:r>
                <a:r>
                  <a:rPr lang="fr-BE" dirty="0"/>
                  <a:t> </a:t>
                </a:r>
                <a:r>
                  <a:rPr lang="fr-BE" dirty="0" err="1"/>
                  <a:t>functies</a:t>
                </a:r>
                <a:r>
                  <a:rPr lang="fr-BE" dirty="0"/>
                  <a:t> </a:t>
                </a:r>
                <a:br>
                  <a:rPr lang="fr-BE" dirty="0"/>
                </a:br>
                <a:r>
                  <a:rPr lang="fr-BE" dirty="0"/>
                  <a:t>(</a:t>
                </a:r>
                <a:r>
                  <a:rPr lang="fr-BE" dirty="0" err="1"/>
                  <a:t>invers</a:t>
                </a:r>
                <a:r>
                  <a:rPr lang="fr-BE" dirty="0"/>
                  <a:t>, niet te </a:t>
                </a:r>
                <a:r>
                  <a:rPr lang="fr-BE" dirty="0" err="1"/>
                  <a:t>verwarren</a:t>
                </a:r>
                <a:r>
                  <a:rPr lang="fr-BE" dirty="0"/>
                  <a:t> met </a:t>
                </a:r>
                <a:r>
                  <a:rPr lang="fr-BE" dirty="0" err="1"/>
                  <a:t>omgekeerd</a:t>
                </a:r>
                <a:r>
                  <a:rPr lang="fr-BE" dirty="0"/>
                  <a:t>!)</a:t>
                </a:r>
              </a:p>
              <a:p>
                <a:pPr lvl="2"/>
                <a:r>
                  <a:rPr lang="fr-BE" dirty="0" err="1"/>
                  <a:t>Voorbeeld</a:t>
                </a:r>
                <a:r>
                  <a:rPr lang="fr-BE" dirty="0"/>
                  <a:t>: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𝐵𝑔𝑠𝑖𝑛</m:t>
                    </m:r>
                    <m:d>
                      <m:d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𝐴𝑟𝑐𝑠𝑖𝑛</m:t>
                    </m:r>
                    <m:d>
                      <m:d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fr-BE" b="0" dirty="0"/>
              </a:p>
              <a:p>
                <a:pPr lvl="3"/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𝐵𝑔𝑐𝑜𝑠</m:t>
                    </m:r>
                    <m:d>
                      <m:d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BE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fr-BE" b="0" dirty="0"/>
              </a:p>
              <a:p>
                <a:pPr lvl="3"/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=5∗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𝐵𝑔𝑡𝑎𝑛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BE" dirty="0"/>
              </a:p>
              <a:p>
                <a:pPr lvl="3"/>
                <a:endParaRPr lang="fr-BE" dirty="0"/>
              </a:p>
              <a:p>
                <a:pPr lvl="3"/>
                <a:endParaRPr lang="fr-BE" dirty="0"/>
              </a:p>
              <a:p>
                <a:pPr lvl="3"/>
                <a:endParaRPr lang="fr-BE" dirty="0"/>
              </a:p>
              <a:p>
                <a:pPr lvl="3"/>
                <a:endParaRPr lang="fr-BE" dirty="0"/>
              </a:p>
              <a:p>
                <a:pPr lvl="3"/>
                <a:endParaRPr lang="fr-BE" dirty="0"/>
              </a:p>
              <a:p>
                <a:pPr lvl="3"/>
                <a:endParaRPr lang="fr-BE" dirty="0"/>
              </a:p>
              <a:p>
                <a:pPr lvl="3"/>
                <a:endParaRPr lang="fr-BE" dirty="0"/>
              </a:p>
              <a:p>
                <a:pPr lvl="3"/>
                <a:endParaRPr lang="fr-BE" dirty="0"/>
              </a:p>
              <a:p>
                <a:pPr marL="1008000" lvl="3" indent="0">
                  <a:buNone/>
                </a:pPr>
                <a:endParaRPr lang="fr-B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894" y="3083431"/>
                <a:ext cx="11029615" cy="4824312"/>
              </a:xfrm>
              <a:blipFill>
                <a:blip r:embed="rId2"/>
                <a:stretch>
                  <a:fillRect t="-131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60243A86-54F6-8A3A-A14A-BD1DCF54732B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BC5BBC1E-03D3-491A-F486-361035B3162E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E91B3E-77E6-BDEC-1C80-FCC8411EA384}"/>
              </a:ext>
            </a:extLst>
          </p:cNvPr>
          <p:cNvSpPr txBox="1">
            <a:spLocks/>
          </p:cNvSpPr>
          <p:nvPr/>
        </p:nvSpPr>
        <p:spPr>
          <a:xfrm>
            <a:off x="575895" y="1983260"/>
            <a:ext cx="11029615" cy="59487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lvl="1" indent="0">
              <a:buNone/>
            </a:pPr>
            <a:r>
              <a:rPr lang="fr-BE" sz="2400" b="1" dirty="0" err="1"/>
              <a:t>Cyclometrische</a:t>
            </a:r>
            <a:r>
              <a:rPr lang="fr-BE" sz="2400" b="1" dirty="0"/>
              <a:t> </a:t>
            </a:r>
            <a:r>
              <a:rPr lang="fr-BE" sz="2400" b="1" dirty="0" err="1"/>
              <a:t>functies</a:t>
            </a:r>
            <a:endParaRPr lang="fr-BE" sz="2400" b="1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C3A5F5A-2269-4068-0122-02913953EF3C}"/>
              </a:ext>
            </a:extLst>
          </p:cNvPr>
          <p:cNvSpPr/>
          <p:nvPr/>
        </p:nvSpPr>
        <p:spPr>
          <a:xfrm>
            <a:off x="6425852" y="2066184"/>
            <a:ext cx="3382027" cy="45225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FAA1A89D-F289-CC60-F213-8DCF60CF6C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82"/>
          <a:stretch/>
        </p:blipFill>
        <p:spPr>
          <a:xfrm>
            <a:off x="7086431" y="2167555"/>
            <a:ext cx="2060240" cy="1276350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71B0898B-DE39-C4A2-A8BA-7D5EABE690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082"/>
          <a:stretch/>
        </p:blipFill>
        <p:spPr>
          <a:xfrm>
            <a:off x="7086431" y="3589460"/>
            <a:ext cx="2060240" cy="1343025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FBB5EB1E-1D52-B09F-67AC-7AF1F2A991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767"/>
          <a:stretch/>
        </p:blipFill>
        <p:spPr>
          <a:xfrm>
            <a:off x="7086430" y="5078040"/>
            <a:ext cx="2060241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10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4B4CAB97-05E3-9641-4A67-A308B998BF23}"/>
              </a:ext>
            </a:extLst>
          </p:cNvPr>
          <p:cNvSpPr/>
          <p:nvPr/>
        </p:nvSpPr>
        <p:spPr>
          <a:xfrm>
            <a:off x="5436296" y="2609449"/>
            <a:ext cx="4759890" cy="35072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3782859"/>
                <a:ext cx="11029615" cy="2911555"/>
              </a:xfrm>
            </p:spPr>
            <p:txBody>
              <a:bodyPr numCol="1">
                <a:normAutofit/>
              </a:bodyPr>
              <a:lstStyle/>
              <a:p>
                <a:pPr lvl="2"/>
                <a:r>
                  <a:rPr lang="fr-BE" dirty="0" err="1"/>
                  <a:t>Voorbeeld</a:t>
                </a:r>
                <a:endParaRPr lang="fr-BE" dirty="0"/>
              </a:p>
              <a:p>
                <a:pPr lvl="3"/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fr-BE" b="0" dirty="0"/>
              </a:p>
              <a:p>
                <a:pPr lvl="3"/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fr-BE" b="0" dirty="0"/>
              </a:p>
              <a:p>
                <a:pPr lvl="3"/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BE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endParaRPr lang="fr-BE" b="0" dirty="0"/>
              </a:p>
              <a:p>
                <a:pPr lvl="3"/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BE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BE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fr-BE" dirty="0"/>
              </a:p>
              <a:p>
                <a:pPr lvl="3"/>
                <a:endParaRPr lang="fr-BE" dirty="0"/>
              </a:p>
              <a:p>
                <a:pPr lvl="3"/>
                <a:endParaRPr lang="fr-BE" dirty="0"/>
              </a:p>
              <a:p>
                <a:pPr lvl="3"/>
                <a:endParaRPr lang="fr-BE" dirty="0"/>
              </a:p>
              <a:p>
                <a:pPr lvl="3"/>
                <a:endParaRPr lang="fr-BE" dirty="0"/>
              </a:p>
              <a:p>
                <a:pPr lvl="3"/>
                <a:endParaRPr lang="fr-BE" dirty="0"/>
              </a:p>
              <a:p>
                <a:pPr lvl="3"/>
                <a:endParaRPr lang="fr-BE" dirty="0"/>
              </a:p>
              <a:p>
                <a:pPr lvl="3"/>
                <a:endParaRPr lang="fr-BE" dirty="0"/>
              </a:p>
              <a:p>
                <a:pPr lvl="3"/>
                <a:endParaRPr lang="fr-BE" dirty="0"/>
              </a:p>
              <a:p>
                <a:pPr lvl="3"/>
                <a:endParaRPr lang="fr-BE" dirty="0"/>
              </a:p>
              <a:p>
                <a:pPr lvl="2"/>
                <a:endParaRPr lang="fr-B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3782859"/>
                <a:ext cx="11029615" cy="2911555"/>
              </a:xfrm>
              <a:blipFill>
                <a:blip r:embed="rId2"/>
                <a:stretch>
                  <a:fillRect t="-2739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8D7946C-CC1E-D192-E758-222E927818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271"/>
          <a:stretch/>
        </p:blipFill>
        <p:spPr>
          <a:xfrm>
            <a:off x="5673435" y="2732610"/>
            <a:ext cx="2041798" cy="1443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9D4475-29F9-908B-A1BB-75CA74369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567"/>
          <a:stretch/>
        </p:blipFill>
        <p:spPr>
          <a:xfrm>
            <a:off x="7953534" y="2738214"/>
            <a:ext cx="2041798" cy="1433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440228-1D84-2104-4549-B13BB49108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567"/>
          <a:stretch/>
        </p:blipFill>
        <p:spPr>
          <a:xfrm>
            <a:off x="5673435" y="4415301"/>
            <a:ext cx="2041794" cy="1461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15FAF9-63BE-7996-6F29-E5009897BE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1271"/>
          <a:stretch/>
        </p:blipFill>
        <p:spPr>
          <a:xfrm>
            <a:off x="7953534" y="4497123"/>
            <a:ext cx="2041794" cy="1368259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D95C9FA4-F04C-5D6E-B4C3-09E260CEFDB5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F4D7AA91-3A4D-12F3-48C8-0907959D1769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7374902-7608-50D1-4D7A-9801909F20FA}"/>
              </a:ext>
            </a:extLst>
          </p:cNvPr>
          <p:cNvSpPr txBox="1">
            <a:spLocks/>
          </p:cNvSpPr>
          <p:nvPr/>
        </p:nvSpPr>
        <p:spPr>
          <a:xfrm>
            <a:off x="575895" y="1983260"/>
            <a:ext cx="11029615" cy="59487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lvl="1" indent="0">
              <a:buNone/>
            </a:pPr>
            <a:r>
              <a:rPr lang="fr-BE" sz="2400" b="1" dirty="0" err="1"/>
              <a:t>Exponentiële</a:t>
            </a:r>
            <a:r>
              <a:rPr lang="fr-BE" sz="2400" b="1" dirty="0"/>
              <a:t> </a:t>
            </a:r>
            <a:r>
              <a:rPr lang="fr-BE" sz="2400" b="1" dirty="0" err="1"/>
              <a:t>functies</a:t>
            </a:r>
            <a:r>
              <a:rPr lang="fr-BE" sz="2400" b="1" dirty="0"/>
              <a:t> </a:t>
            </a:r>
            <a:r>
              <a:rPr lang="fr-BE" sz="2400" dirty="0"/>
              <a:t>en </a:t>
            </a:r>
            <a:r>
              <a:rPr lang="fr-BE" sz="2400" b="1" dirty="0" err="1"/>
              <a:t>logaritmische</a:t>
            </a:r>
            <a:r>
              <a:rPr lang="fr-BE" sz="2400" b="1" dirty="0"/>
              <a:t> </a:t>
            </a:r>
            <a:r>
              <a:rPr lang="fr-BE" sz="2400" b="1" dirty="0" err="1"/>
              <a:t>functies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3482814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D4FE3-0654-70B3-BE5C-8D7FB83E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70103"/>
            <a:ext cx="11029615" cy="4157154"/>
          </a:xfrm>
        </p:spPr>
        <p:txBody>
          <a:bodyPr numCol="1">
            <a:normAutofit/>
          </a:bodyPr>
          <a:lstStyle/>
          <a:p>
            <a:pPr marL="324000" lvl="1" indent="0">
              <a:buNone/>
            </a:pPr>
            <a:r>
              <a:rPr lang="fr-BE" b="1" dirty="0" err="1"/>
              <a:t>Kunnen</a:t>
            </a:r>
            <a:r>
              <a:rPr lang="fr-BE" b="1" dirty="0"/>
              <a:t> </a:t>
            </a:r>
            <a:r>
              <a:rPr lang="fr-BE" b="1" dirty="0" err="1"/>
              <a:t>bepalen</a:t>
            </a:r>
            <a:r>
              <a:rPr lang="fr-BE" b="1" dirty="0"/>
              <a:t>:</a:t>
            </a:r>
          </a:p>
          <a:p>
            <a:pPr lvl="2"/>
            <a:r>
              <a:rPr lang="fr-BE" dirty="0" err="1"/>
              <a:t>Afgeleiden</a:t>
            </a:r>
            <a:endParaRPr lang="fr-BE" dirty="0"/>
          </a:p>
          <a:p>
            <a:pPr lvl="2"/>
            <a:r>
              <a:rPr lang="fr-BE" dirty="0" err="1"/>
              <a:t>Nulwaarden</a:t>
            </a:r>
            <a:endParaRPr lang="fr-BE" dirty="0"/>
          </a:p>
          <a:p>
            <a:pPr lvl="2"/>
            <a:r>
              <a:rPr lang="fr-BE" dirty="0" err="1"/>
              <a:t>Tekenverloop</a:t>
            </a:r>
            <a:endParaRPr lang="fr-BE" dirty="0"/>
          </a:p>
          <a:p>
            <a:pPr lvl="2"/>
            <a:r>
              <a:rPr lang="fr-BE" dirty="0" err="1"/>
              <a:t>Stijgen</a:t>
            </a:r>
            <a:r>
              <a:rPr lang="fr-BE" dirty="0"/>
              <a:t> </a:t>
            </a:r>
            <a:r>
              <a:rPr lang="fr-BE" dirty="0" err="1"/>
              <a:t>dalen</a:t>
            </a:r>
            <a:endParaRPr lang="fr-BE" dirty="0"/>
          </a:p>
          <a:p>
            <a:pPr lvl="2"/>
            <a:r>
              <a:rPr lang="fr-BE" dirty="0" err="1"/>
              <a:t>Raaklijnen</a:t>
            </a:r>
            <a:endParaRPr lang="fr-BE" dirty="0"/>
          </a:p>
          <a:p>
            <a:pPr lvl="2"/>
            <a:r>
              <a:rPr lang="fr-BE" dirty="0"/>
              <a:t>Extrema</a:t>
            </a:r>
          </a:p>
          <a:p>
            <a:pPr lvl="2"/>
            <a:r>
              <a:rPr lang="fr-BE" dirty="0" err="1"/>
              <a:t>Buigpunten</a:t>
            </a:r>
            <a:endParaRPr lang="fr-BE" dirty="0"/>
          </a:p>
          <a:p>
            <a:pPr lvl="2"/>
            <a:r>
              <a:rPr lang="fr-BE" dirty="0" err="1"/>
              <a:t>Asymptotisch</a:t>
            </a:r>
            <a:r>
              <a:rPr lang="fr-BE" dirty="0"/>
              <a:t> </a:t>
            </a:r>
            <a:r>
              <a:rPr lang="fr-BE" dirty="0" err="1"/>
              <a:t>gedrag</a:t>
            </a:r>
            <a:endParaRPr lang="fr-BE" dirty="0"/>
          </a:p>
          <a:p>
            <a:pPr lvl="2"/>
            <a:endParaRPr lang="fr-BE" dirty="0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7AC0EBA7-1071-75D6-21DD-3E057FEE467E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Functieverlopen</a:t>
            </a:r>
            <a:endParaRPr lang="fr-BE" sz="240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498131D5-64FB-BD92-0B83-CB8949F4CC2C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68844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D4FE3-0654-70B3-BE5C-8D7FB83E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181171"/>
            <a:ext cx="11029615" cy="4824312"/>
          </a:xfrm>
        </p:spPr>
        <p:txBody>
          <a:bodyPr numCol="1">
            <a:normAutofit/>
          </a:bodyPr>
          <a:lstStyle/>
          <a:p>
            <a:pPr marL="324000" lvl="1" indent="0">
              <a:buNone/>
            </a:pPr>
            <a:r>
              <a:rPr lang="fr-BE" b="1" dirty="0" err="1"/>
              <a:t>Kunnen</a:t>
            </a:r>
            <a:r>
              <a:rPr lang="fr-BE" b="1" dirty="0"/>
              <a:t> </a:t>
            </a:r>
            <a:r>
              <a:rPr lang="fr-BE" b="1" dirty="0" err="1"/>
              <a:t>bepalen</a:t>
            </a:r>
            <a:r>
              <a:rPr lang="fr-BE" b="1" dirty="0"/>
              <a:t>:</a:t>
            </a:r>
          </a:p>
          <a:p>
            <a:pPr lvl="2"/>
            <a:r>
              <a:rPr lang="fr-BE" dirty="0" err="1"/>
              <a:t>Afgeleiden</a:t>
            </a:r>
            <a:endParaRPr lang="fr-BE" dirty="0"/>
          </a:p>
          <a:p>
            <a:pPr lvl="2"/>
            <a:r>
              <a:rPr lang="fr-BE" dirty="0"/>
              <a:t>Formules </a:t>
            </a:r>
            <a:r>
              <a:rPr lang="fr-BE" dirty="0" err="1"/>
              <a:t>rekenen</a:t>
            </a:r>
            <a:r>
              <a:rPr lang="fr-BE" dirty="0"/>
              <a:t> </a:t>
            </a:r>
          </a:p>
          <a:p>
            <a:pPr lvl="2"/>
            <a:r>
              <a:rPr lang="fr-BE" dirty="0"/>
              <a:t>KETTINGREGEL</a:t>
            </a:r>
          </a:p>
          <a:p>
            <a:pPr lvl="3"/>
            <a:r>
              <a:rPr lang="fr-BE" dirty="0" err="1"/>
              <a:t>Afleiden</a:t>
            </a:r>
            <a:r>
              <a:rPr lang="fr-BE" dirty="0"/>
              <a:t> van </a:t>
            </a:r>
            <a:r>
              <a:rPr lang="fr-BE" dirty="0" err="1"/>
              <a:t>geneste</a:t>
            </a:r>
            <a:r>
              <a:rPr lang="fr-BE" dirty="0"/>
              <a:t> </a:t>
            </a:r>
            <a:r>
              <a:rPr lang="fr-BE" dirty="0" err="1"/>
              <a:t>functies</a:t>
            </a:r>
            <a:endParaRPr lang="fr-BE" dirty="0"/>
          </a:p>
          <a:p>
            <a:pPr lvl="3"/>
            <a:endParaRPr lang="fr-BE" dirty="0"/>
          </a:p>
          <a:p>
            <a:pPr lvl="2"/>
            <a:endParaRPr lang="fr-BE" dirty="0"/>
          </a:p>
          <a:p>
            <a:pPr marL="630000" lvl="2" indent="0">
              <a:buNone/>
            </a:pPr>
            <a:endParaRPr lang="fr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54074FE-910D-C6E5-92F9-3EAEA504B2CD}"/>
              </a:ext>
            </a:extLst>
          </p:cNvPr>
          <p:cNvSpPr/>
          <p:nvPr/>
        </p:nvSpPr>
        <p:spPr>
          <a:xfrm>
            <a:off x="4181492" y="1870103"/>
            <a:ext cx="7167089" cy="48243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018629-FB36-9A89-8684-CD788A33A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80" r="27289" b="4623"/>
          <a:stretch/>
        </p:blipFill>
        <p:spPr>
          <a:xfrm>
            <a:off x="6731621" y="2002810"/>
            <a:ext cx="4337011" cy="4561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F10EDD-D7F3-924A-936D-F5BF3A9BB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3" t="23532" r="52565" b="58619"/>
          <a:stretch/>
        </p:blipFill>
        <p:spPr>
          <a:xfrm>
            <a:off x="4279828" y="2002810"/>
            <a:ext cx="2819128" cy="1724435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6C53A4F0-1D3A-65C6-A5A8-34FE33E909B0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Functieverlopen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C2F9D2F-79F8-E8C4-6EE5-4F364C586671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2</a:t>
            </a:r>
          </a:p>
        </p:txBody>
      </p:sp>
      <p:pic>
        <p:nvPicPr>
          <p:cNvPr id="12" name="Afbeelding 11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A84C8DB6-34E1-D1DA-2BA3-279F6C084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89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D4FE3-0654-70B3-BE5C-8D7FB83E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96318"/>
            <a:ext cx="11029615" cy="4824312"/>
          </a:xfrm>
        </p:spPr>
        <p:txBody>
          <a:bodyPr numCol="1">
            <a:normAutofit/>
          </a:bodyPr>
          <a:lstStyle/>
          <a:p>
            <a:pPr marL="324000" lvl="1" indent="0">
              <a:buNone/>
            </a:pPr>
            <a:r>
              <a:rPr lang="fr-BE" b="1" dirty="0" err="1"/>
              <a:t>Kunnen</a:t>
            </a:r>
            <a:r>
              <a:rPr lang="fr-BE" b="1" dirty="0"/>
              <a:t> </a:t>
            </a:r>
            <a:r>
              <a:rPr lang="fr-BE" b="1" dirty="0" err="1"/>
              <a:t>bepalen</a:t>
            </a:r>
            <a:r>
              <a:rPr lang="fr-BE" b="1" dirty="0"/>
              <a:t>:</a:t>
            </a:r>
          </a:p>
          <a:p>
            <a:pPr lvl="2"/>
            <a:r>
              <a:rPr lang="fr-BE" dirty="0" err="1"/>
              <a:t>Nulwaarden</a:t>
            </a:r>
            <a:endParaRPr lang="fr-BE" dirty="0"/>
          </a:p>
          <a:p>
            <a:pPr lvl="3"/>
            <a:r>
              <a:rPr lang="fr-BE" dirty="0"/>
              <a:t>X-</a:t>
            </a:r>
            <a:r>
              <a:rPr lang="fr-BE" dirty="0" err="1"/>
              <a:t>waarden</a:t>
            </a:r>
            <a:r>
              <a:rPr lang="fr-BE" dirty="0"/>
              <a:t> </a:t>
            </a:r>
            <a:r>
              <a:rPr lang="fr-BE" dirty="0" err="1"/>
              <a:t>waar</a:t>
            </a:r>
            <a:r>
              <a:rPr lang="fr-BE" dirty="0"/>
              <a:t> </a:t>
            </a:r>
            <a:r>
              <a:rPr lang="fr-BE" dirty="0" err="1"/>
              <a:t>functie</a:t>
            </a:r>
            <a:r>
              <a:rPr lang="fr-BE" dirty="0"/>
              <a:t> y=0</a:t>
            </a:r>
          </a:p>
          <a:p>
            <a:pPr lvl="2"/>
            <a:r>
              <a:rPr lang="fr-BE" dirty="0" err="1"/>
              <a:t>Tekenverloop</a:t>
            </a:r>
            <a:endParaRPr lang="fr-BE" dirty="0"/>
          </a:p>
          <a:p>
            <a:pPr lvl="3"/>
            <a:r>
              <a:rPr lang="fr-BE" dirty="0" err="1"/>
              <a:t>Schema</a:t>
            </a:r>
            <a:r>
              <a:rPr lang="fr-BE" dirty="0"/>
              <a:t> met </a:t>
            </a:r>
            <a:r>
              <a:rPr lang="fr-BE" dirty="0" err="1"/>
              <a:t>hierop</a:t>
            </a:r>
            <a:r>
              <a:rPr lang="fr-BE" dirty="0"/>
              <a:t> </a:t>
            </a:r>
            <a:r>
              <a:rPr lang="fr-BE" dirty="0" err="1"/>
              <a:t>stijgen</a:t>
            </a:r>
            <a:r>
              <a:rPr lang="fr-BE" dirty="0"/>
              <a:t>, </a:t>
            </a:r>
            <a:r>
              <a:rPr lang="fr-BE" dirty="0" err="1"/>
              <a:t>dalen</a:t>
            </a:r>
            <a:r>
              <a:rPr lang="fr-BE" dirty="0"/>
              <a:t>, </a:t>
            </a:r>
            <a:r>
              <a:rPr lang="fr-BE" dirty="0" err="1"/>
              <a:t>convex</a:t>
            </a:r>
            <a:r>
              <a:rPr lang="fr-BE" dirty="0"/>
              <a:t>, </a:t>
            </a:r>
            <a:r>
              <a:rPr lang="fr-BE" dirty="0" err="1"/>
              <a:t>concaaf</a:t>
            </a:r>
            <a:r>
              <a:rPr lang="fr-BE" dirty="0"/>
              <a:t>, extrema…</a:t>
            </a:r>
          </a:p>
          <a:p>
            <a:pPr lvl="2"/>
            <a:r>
              <a:rPr lang="fr-BE" dirty="0" err="1"/>
              <a:t>Stijgen</a:t>
            </a:r>
            <a:r>
              <a:rPr lang="fr-BE" dirty="0"/>
              <a:t> </a:t>
            </a:r>
            <a:r>
              <a:rPr lang="fr-BE" dirty="0" err="1"/>
              <a:t>dalen</a:t>
            </a:r>
            <a:endParaRPr lang="fr-BE" dirty="0"/>
          </a:p>
          <a:p>
            <a:pPr lvl="3"/>
            <a:r>
              <a:rPr lang="fr-BE" dirty="0" err="1"/>
              <a:t>Teken</a:t>
            </a:r>
            <a:r>
              <a:rPr lang="fr-BE" dirty="0"/>
              <a:t> van </a:t>
            </a:r>
            <a:r>
              <a:rPr lang="fr-BE" dirty="0" err="1"/>
              <a:t>afgeleide</a:t>
            </a:r>
            <a:r>
              <a:rPr lang="fr-BE" dirty="0"/>
              <a:t> </a:t>
            </a:r>
            <a:r>
              <a:rPr lang="fr-BE" dirty="0" err="1"/>
              <a:t>functie</a:t>
            </a:r>
            <a:r>
              <a:rPr lang="fr-BE" dirty="0"/>
              <a:t>. + = </a:t>
            </a:r>
            <a:r>
              <a:rPr lang="fr-BE" dirty="0" err="1"/>
              <a:t>stijgen</a:t>
            </a:r>
            <a:r>
              <a:rPr lang="fr-BE" dirty="0"/>
              <a:t>, -=</a:t>
            </a:r>
            <a:r>
              <a:rPr lang="fr-BE" dirty="0" err="1"/>
              <a:t>dalen</a:t>
            </a:r>
            <a:r>
              <a:rPr lang="fr-BE" dirty="0"/>
              <a:t>, 0= extrema (- </a:t>
            </a:r>
            <a:r>
              <a:rPr lang="fr-BE" dirty="0">
                <a:sym typeface="Wingdings" panose="05000000000000000000" pitchFamily="2" charset="2"/>
              </a:rPr>
              <a:t> + : dal, +  -: top)</a:t>
            </a:r>
            <a:endParaRPr lang="fr-BE" dirty="0"/>
          </a:p>
          <a:p>
            <a:pPr lvl="2"/>
            <a:r>
              <a:rPr lang="fr-BE" dirty="0" err="1"/>
              <a:t>Raaklijnen</a:t>
            </a:r>
            <a:endParaRPr lang="fr-BE" dirty="0"/>
          </a:p>
          <a:p>
            <a:pPr lvl="3"/>
            <a:r>
              <a:rPr lang="fr-BE" dirty="0" err="1"/>
              <a:t>Afgeleide</a:t>
            </a:r>
            <a:r>
              <a:rPr lang="fr-BE" dirty="0"/>
              <a:t> in punt </a:t>
            </a:r>
            <a:r>
              <a:rPr lang="fr-BE" dirty="0" err="1"/>
              <a:t>nemen</a:t>
            </a:r>
            <a:endParaRPr lang="fr-BE" dirty="0"/>
          </a:p>
          <a:p>
            <a:pPr lvl="2"/>
            <a:r>
              <a:rPr lang="fr-BE" dirty="0"/>
              <a:t>Extrema</a:t>
            </a:r>
          </a:p>
          <a:p>
            <a:pPr lvl="3"/>
            <a:r>
              <a:rPr lang="fr-BE" dirty="0" err="1"/>
              <a:t>Dallen</a:t>
            </a:r>
            <a:r>
              <a:rPr lang="fr-BE" dirty="0"/>
              <a:t> en </a:t>
            </a:r>
            <a:r>
              <a:rPr lang="fr-BE" dirty="0" err="1"/>
              <a:t>toppen</a:t>
            </a:r>
            <a:r>
              <a:rPr lang="fr-BE" dirty="0"/>
              <a:t> </a:t>
            </a:r>
            <a:r>
              <a:rPr lang="fr-BE" dirty="0" err="1"/>
              <a:t>bij</a:t>
            </a:r>
            <a:r>
              <a:rPr lang="fr-BE" dirty="0"/>
              <a:t> </a:t>
            </a:r>
            <a:r>
              <a:rPr lang="fr-BE" dirty="0" err="1"/>
              <a:t>eerste</a:t>
            </a:r>
            <a:r>
              <a:rPr lang="fr-BE" dirty="0"/>
              <a:t> </a:t>
            </a:r>
            <a:r>
              <a:rPr lang="fr-BE" dirty="0" err="1"/>
              <a:t>afgeleide</a:t>
            </a:r>
            <a:r>
              <a:rPr lang="fr-BE" dirty="0"/>
              <a:t>, </a:t>
            </a:r>
            <a:r>
              <a:rPr lang="fr-BE" dirty="0" err="1"/>
              <a:t>buigpunten</a:t>
            </a:r>
            <a:r>
              <a:rPr lang="fr-BE" dirty="0"/>
              <a:t> </a:t>
            </a:r>
            <a:r>
              <a:rPr lang="fr-BE" dirty="0" err="1"/>
              <a:t>bij</a:t>
            </a:r>
            <a:r>
              <a:rPr lang="fr-BE" dirty="0"/>
              <a:t> </a:t>
            </a:r>
            <a:r>
              <a:rPr lang="fr-BE" dirty="0" err="1"/>
              <a:t>tweede</a:t>
            </a:r>
            <a:r>
              <a:rPr lang="fr-BE" dirty="0"/>
              <a:t> </a:t>
            </a:r>
            <a:r>
              <a:rPr lang="fr-BE" dirty="0" err="1"/>
              <a:t>afgeleide</a:t>
            </a:r>
            <a:endParaRPr lang="fr-BE" dirty="0"/>
          </a:p>
          <a:p>
            <a:pPr lvl="2"/>
            <a:r>
              <a:rPr lang="fr-BE" dirty="0" err="1"/>
              <a:t>Buigpunten</a:t>
            </a:r>
            <a:endParaRPr lang="fr-BE" dirty="0"/>
          </a:p>
          <a:p>
            <a:pPr lvl="3"/>
            <a:r>
              <a:rPr lang="fr-BE" dirty="0" err="1"/>
              <a:t>Gedrag</a:t>
            </a:r>
            <a:r>
              <a:rPr lang="fr-BE" dirty="0"/>
              <a:t> van </a:t>
            </a:r>
            <a:r>
              <a:rPr lang="fr-BE" dirty="0" err="1"/>
              <a:t>functie</a:t>
            </a:r>
            <a:r>
              <a:rPr lang="fr-BE" dirty="0"/>
              <a:t> die </a:t>
            </a:r>
            <a:r>
              <a:rPr lang="fr-BE" dirty="0" err="1"/>
              <a:t>bepaalt</a:t>
            </a:r>
            <a:r>
              <a:rPr lang="fr-BE" dirty="0"/>
              <a:t> of </a:t>
            </a:r>
            <a:r>
              <a:rPr lang="fr-BE" dirty="0" err="1"/>
              <a:t>convex</a:t>
            </a:r>
            <a:r>
              <a:rPr lang="fr-BE" dirty="0"/>
              <a:t> (</a:t>
            </a:r>
            <a:r>
              <a:rPr lang="fr-BE" dirty="0" err="1"/>
              <a:t>hol</a:t>
            </a:r>
            <a:r>
              <a:rPr lang="fr-BE" dirty="0"/>
              <a:t>) of </a:t>
            </a:r>
            <a:r>
              <a:rPr lang="fr-BE" dirty="0" err="1"/>
              <a:t>concaaf</a:t>
            </a:r>
            <a:r>
              <a:rPr lang="fr-BE" dirty="0"/>
              <a:t> (bol) </a:t>
            </a:r>
            <a:r>
              <a:rPr lang="fr-BE" dirty="0" err="1"/>
              <a:t>is</a:t>
            </a:r>
            <a:r>
              <a:rPr lang="fr-BE" dirty="0"/>
              <a:t> </a:t>
            </a:r>
          </a:p>
          <a:p>
            <a:pPr lvl="2"/>
            <a:endParaRPr lang="fr-BE" dirty="0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7355EB45-AC74-A911-CF90-B48A8AAFBC0C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Functieverlopen</a:t>
            </a:r>
            <a:endParaRPr lang="fr-BE" sz="240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9FA6E2BA-35EA-5BA2-5FFA-EBC4C001A307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89690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C18C29A2-A5E4-67E4-A272-17F4D761D470}"/>
              </a:ext>
            </a:extLst>
          </p:cNvPr>
          <p:cNvSpPr/>
          <p:nvPr/>
        </p:nvSpPr>
        <p:spPr>
          <a:xfrm>
            <a:off x="-265247" y="4665681"/>
            <a:ext cx="13104425" cy="16031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D4FE3-0654-70B3-BE5C-8D7FB83E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137654"/>
            <a:ext cx="11029615" cy="4824312"/>
          </a:xfrm>
        </p:spPr>
        <p:txBody>
          <a:bodyPr numCol="1">
            <a:normAutofit/>
          </a:bodyPr>
          <a:lstStyle/>
          <a:p>
            <a:pPr marL="324000" lvl="1" indent="0">
              <a:buNone/>
            </a:pPr>
            <a:r>
              <a:rPr lang="fr-BE" b="1" dirty="0" err="1"/>
              <a:t>Kunnen</a:t>
            </a:r>
            <a:r>
              <a:rPr lang="fr-BE" b="1" dirty="0"/>
              <a:t> </a:t>
            </a:r>
            <a:r>
              <a:rPr lang="fr-BE" b="1" dirty="0" err="1"/>
              <a:t>bepalen</a:t>
            </a:r>
            <a:r>
              <a:rPr lang="fr-BE" b="1" dirty="0"/>
              <a:t>:</a:t>
            </a:r>
          </a:p>
          <a:p>
            <a:pPr lvl="2"/>
            <a:r>
              <a:rPr lang="fr-BE" dirty="0" err="1"/>
              <a:t>Asymptotisch</a:t>
            </a:r>
            <a:r>
              <a:rPr lang="fr-BE" dirty="0"/>
              <a:t> </a:t>
            </a:r>
            <a:r>
              <a:rPr lang="fr-BE" dirty="0" err="1"/>
              <a:t>gedrag</a:t>
            </a:r>
            <a:endParaRPr lang="fr-BE" dirty="0"/>
          </a:p>
          <a:p>
            <a:pPr lvl="2"/>
            <a:r>
              <a:rPr lang="fr-BE" dirty="0"/>
              <a:t>Verticale </a:t>
            </a:r>
            <a:r>
              <a:rPr lang="fr-BE" dirty="0" err="1"/>
              <a:t>asymptoten</a:t>
            </a:r>
            <a:r>
              <a:rPr lang="fr-BE" dirty="0"/>
              <a:t>, horizontale </a:t>
            </a:r>
            <a:r>
              <a:rPr lang="fr-BE" dirty="0" err="1"/>
              <a:t>asymptoten</a:t>
            </a:r>
            <a:r>
              <a:rPr lang="fr-BE" dirty="0"/>
              <a:t> of </a:t>
            </a:r>
            <a:r>
              <a:rPr lang="fr-BE" dirty="0" err="1"/>
              <a:t>schuine</a:t>
            </a:r>
            <a:r>
              <a:rPr lang="fr-BE" dirty="0"/>
              <a:t> </a:t>
            </a:r>
            <a:r>
              <a:rPr lang="fr-BE" dirty="0" err="1"/>
              <a:t>asymptoten</a:t>
            </a:r>
            <a:r>
              <a:rPr lang="fr-BE" dirty="0"/>
              <a:t> </a:t>
            </a:r>
            <a:r>
              <a:rPr lang="fr-BE" dirty="0" err="1"/>
              <a:t>kunnen</a:t>
            </a:r>
            <a:r>
              <a:rPr lang="fr-BE" dirty="0"/>
              <a:t> </a:t>
            </a:r>
            <a:r>
              <a:rPr lang="fr-BE" dirty="0" err="1"/>
              <a:t>bepalen</a:t>
            </a:r>
            <a:r>
              <a:rPr lang="fr-BE" dirty="0"/>
              <a:t> </a:t>
            </a:r>
          </a:p>
          <a:p>
            <a:pPr lvl="2"/>
            <a:r>
              <a:rPr lang="fr-BE" dirty="0" err="1"/>
              <a:t>Gebruik</a:t>
            </a:r>
            <a:r>
              <a:rPr lang="fr-BE" dirty="0"/>
              <a:t> </a:t>
            </a:r>
            <a:r>
              <a:rPr lang="fr-BE" dirty="0" err="1"/>
              <a:t>maken</a:t>
            </a:r>
            <a:r>
              <a:rPr lang="fr-BE" dirty="0"/>
              <a:t> van </a:t>
            </a:r>
            <a:r>
              <a:rPr lang="fr-BE" dirty="0" err="1"/>
              <a:t>limieten</a:t>
            </a:r>
            <a:r>
              <a:rPr lang="fr-BE" dirty="0"/>
              <a:t> en formules</a:t>
            </a:r>
          </a:p>
          <a:p>
            <a:pPr lvl="3"/>
            <a:r>
              <a:rPr lang="fr-BE" dirty="0"/>
              <a:t>Verticale: </a:t>
            </a:r>
            <a:r>
              <a:rPr lang="fr-BE" dirty="0" err="1"/>
              <a:t>polen</a:t>
            </a:r>
            <a:r>
              <a:rPr lang="fr-BE" dirty="0"/>
              <a:t> </a:t>
            </a:r>
            <a:r>
              <a:rPr lang="fr-BE" dirty="0" err="1"/>
              <a:t>bekijken</a:t>
            </a:r>
            <a:r>
              <a:rPr lang="fr-BE" dirty="0"/>
              <a:t> </a:t>
            </a:r>
          </a:p>
          <a:p>
            <a:pPr lvl="3"/>
            <a:r>
              <a:rPr lang="fr-BE" dirty="0"/>
              <a:t>Horizontale: </a:t>
            </a:r>
            <a:r>
              <a:rPr lang="fr-BE" dirty="0" err="1"/>
              <a:t>graad</a:t>
            </a:r>
            <a:r>
              <a:rPr lang="fr-BE" dirty="0"/>
              <a:t> </a:t>
            </a:r>
            <a:r>
              <a:rPr lang="fr-BE" dirty="0" err="1"/>
              <a:t>teller</a:t>
            </a:r>
            <a:r>
              <a:rPr lang="fr-BE" dirty="0"/>
              <a:t> en </a:t>
            </a:r>
            <a:r>
              <a:rPr lang="fr-BE" dirty="0" err="1"/>
              <a:t>noemer</a:t>
            </a:r>
            <a:r>
              <a:rPr lang="fr-BE" dirty="0"/>
              <a:t> </a:t>
            </a:r>
            <a:r>
              <a:rPr lang="fr-BE" dirty="0" err="1"/>
              <a:t>bekijken</a:t>
            </a:r>
            <a:r>
              <a:rPr lang="fr-BE" dirty="0"/>
              <a:t> </a:t>
            </a:r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fr-BE" dirty="0" err="1">
                <a:sym typeface="Wingdings" panose="05000000000000000000" pitchFamily="2" charset="2"/>
              </a:rPr>
              <a:t>Zelfde</a:t>
            </a:r>
            <a:r>
              <a:rPr lang="fr-BE" dirty="0">
                <a:sym typeface="Wingdings" panose="05000000000000000000" pitchFamily="2" charset="2"/>
              </a:rPr>
              <a:t>?  </a:t>
            </a:r>
            <a:r>
              <a:rPr lang="fr-BE" dirty="0" err="1">
                <a:sym typeface="Wingdings" panose="05000000000000000000" pitchFamily="2" charset="2"/>
              </a:rPr>
              <a:t>Limiet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berekenen</a:t>
            </a:r>
            <a:endParaRPr lang="fr-BE" dirty="0">
              <a:sym typeface="Wingdings" panose="05000000000000000000" pitchFamily="2" charset="2"/>
            </a:endParaRPr>
          </a:p>
          <a:p>
            <a:pPr lvl="3"/>
            <a:r>
              <a:rPr lang="fr-BE" dirty="0" err="1">
                <a:sym typeface="Wingdings" panose="05000000000000000000" pitchFamily="2" charset="2"/>
              </a:rPr>
              <a:t>Schuine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asymptoot</a:t>
            </a:r>
            <a:r>
              <a:rPr lang="fr-BE" dirty="0">
                <a:sym typeface="Wingdings" panose="05000000000000000000" pitchFamily="2" charset="2"/>
              </a:rPr>
              <a:t>: </a:t>
            </a:r>
            <a:r>
              <a:rPr lang="fr-BE" dirty="0" err="1">
                <a:sym typeface="Wingdings" panose="05000000000000000000" pitchFamily="2" charset="2"/>
              </a:rPr>
              <a:t>graad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teller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is</a:t>
            </a:r>
            <a:r>
              <a:rPr lang="fr-BE" dirty="0">
                <a:sym typeface="Wingdings" panose="05000000000000000000" pitchFamily="2" charset="2"/>
              </a:rPr>
              <a:t> +1 van </a:t>
            </a:r>
            <a:r>
              <a:rPr lang="fr-BE" dirty="0" err="1">
                <a:sym typeface="Wingdings" panose="05000000000000000000" pitchFamily="2" charset="2"/>
              </a:rPr>
              <a:t>noemer</a:t>
            </a:r>
            <a:r>
              <a:rPr lang="fr-BE" dirty="0">
                <a:sym typeface="Wingdings" panose="05000000000000000000" pitchFamily="2" charset="2"/>
              </a:rPr>
              <a:t>  </a:t>
            </a:r>
            <a:r>
              <a:rPr lang="fr-BE" dirty="0" err="1">
                <a:sym typeface="Wingdings" panose="05000000000000000000" pitchFamily="2" charset="2"/>
              </a:rPr>
              <a:t>Limiet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berekenen</a:t>
            </a:r>
            <a:endParaRPr lang="fr-BE" dirty="0"/>
          </a:p>
          <a:p>
            <a:pPr lvl="2"/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4B196-BF19-2E49-CB22-09C039EF9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49" y="4700516"/>
            <a:ext cx="5676900" cy="1533525"/>
          </a:xfrm>
          <a:prstGeom prst="rect">
            <a:avLst/>
          </a:prstGeom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96119B58-86FC-6C53-17B9-9DCA836356DB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Functieverlopen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6E69ABDE-1D4D-4DE1-0A21-6EE33A49021F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99869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D4FE3-0654-70B3-BE5C-8D7FB83E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748934"/>
            <a:ext cx="6994067" cy="3061867"/>
          </a:xfrm>
        </p:spPr>
        <p:txBody>
          <a:bodyPr numCol="1">
            <a:normAutofit lnSpcReduction="10000"/>
          </a:bodyPr>
          <a:lstStyle/>
          <a:p>
            <a:pPr marL="324000" lvl="1" indent="0">
              <a:buNone/>
            </a:pPr>
            <a:endParaRPr lang="fr-BE" dirty="0"/>
          </a:p>
          <a:p>
            <a:pPr lvl="2"/>
            <a:r>
              <a:rPr lang="fr-BE" dirty="0" err="1"/>
              <a:t>Omgekeerde</a:t>
            </a:r>
            <a:r>
              <a:rPr lang="fr-BE" dirty="0"/>
              <a:t> </a:t>
            </a:r>
            <a:r>
              <a:rPr lang="fr-BE" dirty="0" err="1"/>
              <a:t>bewerking</a:t>
            </a:r>
            <a:r>
              <a:rPr lang="fr-BE" dirty="0"/>
              <a:t> van </a:t>
            </a:r>
            <a:r>
              <a:rPr lang="fr-BE" dirty="0" err="1"/>
              <a:t>afgeleiden</a:t>
            </a:r>
            <a:r>
              <a:rPr lang="fr-BE" dirty="0"/>
              <a:t> </a:t>
            </a:r>
          </a:p>
          <a:p>
            <a:pPr lvl="2"/>
            <a:r>
              <a:rPr lang="fr-BE" dirty="0" err="1"/>
              <a:t>Twee</a:t>
            </a:r>
            <a:r>
              <a:rPr lang="fr-BE" dirty="0"/>
              <a:t> </a:t>
            </a:r>
            <a:r>
              <a:rPr lang="fr-BE" dirty="0" err="1"/>
              <a:t>technieken</a:t>
            </a:r>
            <a:r>
              <a:rPr lang="fr-BE" dirty="0"/>
              <a:t> te </a:t>
            </a:r>
            <a:r>
              <a:rPr lang="fr-BE" dirty="0" err="1"/>
              <a:t>kennen</a:t>
            </a:r>
            <a:r>
              <a:rPr lang="fr-BE" dirty="0"/>
              <a:t>: </a:t>
            </a:r>
            <a:r>
              <a:rPr lang="fr-BE" dirty="0" err="1"/>
              <a:t>Substitutie</a:t>
            </a:r>
            <a:r>
              <a:rPr lang="fr-BE" dirty="0"/>
              <a:t> en </a:t>
            </a:r>
            <a:r>
              <a:rPr lang="fr-BE" dirty="0" err="1"/>
              <a:t>partiële</a:t>
            </a:r>
            <a:r>
              <a:rPr lang="fr-BE" dirty="0"/>
              <a:t> </a:t>
            </a:r>
            <a:r>
              <a:rPr lang="fr-BE" dirty="0" err="1"/>
              <a:t>integratie</a:t>
            </a:r>
            <a:r>
              <a:rPr lang="fr-BE" dirty="0"/>
              <a:t> </a:t>
            </a:r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endParaRPr lang="fr-BE" dirty="0"/>
          </a:p>
          <a:p>
            <a:pPr lvl="2"/>
            <a:r>
              <a:rPr lang="fr-BE" dirty="0" err="1"/>
              <a:t>Bepaalde</a:t>
            </a:r>
            <a:r>
              <a:rPr lang="fr-BE" dirty="0"/>
              <a:t> </a:t>
            </a:r>
            <a:r>
              <a:rPr lang="fr-BE" dirty="0" err="1"/>
              <a:t>integralen</a:t>
            </a:r>
            <a:r>
              <a:rPr lang="fr-BE" dirty="0"/>
              <a:t> van </a:t>
            </a:r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functie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de </a:t>
            </a:r>
            <a:r>
              <a:rPr lang="fr-BE" dirty="0" err="1"/>
              <a:t>oppervlakte</a:t>
            </a:r>
            <a:r>
              <a:rPr lang="fr-BE" dirty="0"/>
              <a:t> </a:t>
            </a:r>
            <a:r>
              <a:rPr lang="fr-BE" dirty="0" err="1"/>
              <a:t>vertrekkende</a:t>
            </a:r>
            <a:r>
              <a:rPr lang="fr-BE" dirty="0"/>
              <a:t> van </a:t>
            </a:r>
            <a:r>
              <a:rPr lang="fr-BE" dirty="0" err="1"/>
              <a:t>functie</a:t>
            </a:r>
            <a:r>
              <a:rPr lang="fr-BE" dirty="0"/>
              <a:t> </a:t>
            </a:r>
            <a:r>
              <a:rPr lang="fr-BE" dirty="0" err="1"/>
              <a:t>tot</a:t>
            </a:r>
            <a:r>
              <a:rPr lang="fr-BE" dirty="0"/>
              <a:t> de x-as. </a:t>
            </a:r>
            <a:r>
              <a:rPr lang="fr-BE" dirty="0" err="1"/>
              <a:t>Door</a:t>
            </a:r>
            <a:r>
              <a:rPr lang="fr-BE" dirty="0"/>
              <a:t> dit slim </a:t>
            </a:r>
            <a:r>
              <a:rPr lang="fr-BE" dirty="0" err="1"/>
              <a:t>toe</a:t>
            </a:r>
            <a:r>
              <a:rPr lang="fr-BE" dirty="0"/>
              <a:t> te </a:t>
            </a:r>
            <a:r>
              <a:rPr lang="fr-BE" dirty="0" err="1"/>
              <a:t>passen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het </a:t>
            </a:r>
            <a:r>
              <a:rPr lang="fr-BE" dirty="0" err="1"/>
              <a:t>mogelijk</a:t>
            </a:r>
            <a:r>
              <a:rPr lang="fr-BE" dirty="0"/>
              <a:t> </a:t>
            </a:r>
            <a:r>
              <a:rPr lang="fr-BE" dirty="0" err="1"/>
              <a:t>oppervlakten</a:t>
            </a:r>
            <a:r>
              <a:rPr lang="fr-BE" dirty="0"/>
              <a:t> te </a:t>
            </a:r>
            <a:r>
              <a:rPr lang="fr-BE" dirty="0" err="1"/>
              <a:t>berekenen</a:t>
            </a:r>
            <a:r>
              <a:rPr lang="fr-BE" dirty="0"/>
              <a:t> in </a:t>
            </a:r>
            <a:r>
              <a:rPr lang="fr-BE" dirty="0" err="1"/>
              <a:t>een</a:t>
            </a:r>
            <a:r>
              <a:rPr lang="fr-BE" dirty="0"/>
              <a:t> x/y-</a:t>
            </a:r>
            <a:r>
              <a:rPr lang="fr-BE" dirty="0" err="1"/>
              <a:t>assenstelsel</a:t>
            </a:r>
            <a:endParaRPr lang="fr-B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3EC90E-7FA2-FD14-F102-358EAAA0D12E}"/>
              </a:ext>
            </a:extLst>
          </p:cNvPr>
          <p:cNvGrpSpPr/>
          <p:nvPr/>
        </p:nvGrpSpPr>
        <p:grpSpPr>
          <a:xfrm>
            <a:off x="8010273" y="1958013"/>
            <a:ext cx="3076139" cy="4648492"/>
            <a:chOff x="6284763" y="1870103"/>
            <a:chExt cx="3076139" cy="46484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C397E2-40A9-C124-58B9-D8C6096FA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4763" y="1870103"/>
              <a:ext cx="3076138" cy="375366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117319-EC70-E910-5466-BA8BF491AB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4291" b="60203"/>
            <a:stretch/>
          </p:blipFill>
          <p:spPr>
            <a:xfrm>
              <a:off x="6284764" y="5623770"/>
              <a:ext cx="3076138" cy="89482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F94BC88-5102-8BBF-6EEA-B35542D29B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389"/>
          <a:stretch/>
        </p:blipFill>
        <p:spPr>
          <a:xfrm>
            <a:off x="1813052" y="3429000"/>
            <a:ext cx="3660396" cy="1845055"/>
          </a:xfrm>
          <a:prstGeom prst="rect">
            <a:avLst/>
          </a:prstGeom>
        </p:spPr>
      </p:pic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2E2DF631-5738-FF64-4521-F8338765673B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87878AF2-4750-E568-79FB-5F42BB3CDFF6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3</a:t>
            </a:r>
          </a:p>
        </p:txBody>
      </p:sp>
      <p:pic>
        <p:nvPicPr>
          <p:cNvPr id="13" name="Afbeelding 12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3F51BE20-A682-FD7C-BC16-A50F26BCC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7F1B168-0CC2-9E68-550F-4D92376DC756}"/>
              </a:ext>
            </a:extLst>
          </p:cNvPr>
          <p:cNvSpPr txBox="1">
            <a:spLocks/>
          </p:cNvSpPr>
          <p:nvPr/>
        </p:nvSpPr>
        <p:spPr>
          <a:xfrm>
            <a:off x="575895" y="1983260"/>
            <a:ext cx="11029615" cy="59487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lvl="1" indent="0">
              <a:buNone/>
            </a:pPr>
            <a:r>
              <a:rPr lang="fr-BE" sz="2400" b="1" dirty="0" err="1"/>
              <a:t>Integralen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676878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832E65FC-B8BA-6C41-06E6-DEC9D35E788B}"/>
              </a:ext>
            </a:extLst>
          </p:cNvPr>
          <p:cNvSpPr/>
          <p:nvPr/>
        </p:nvSpPr>
        <p:spPr>
          <a:xfrm>
            <a:off x="2782124" y="2093783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965DAE2E-006D-1EDF-FCB2-B3E01D387118}"/>
              </a:ext>
            </a:extLst>
          </p:cNvPr>
          <p:cNvSpPr/>
          <p:nvPr/>
        </p:nvSpPr>
        <p:spPr>
          <a:xfrm>
            <a:off x="2244605" y="1961077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02AEA255-CF29-CE10-052F-BF8189E054BF}"/>
              </a:ext>
            </a:extLst>
          </p:cNvPr>
          <p:cNvSpPr/>
          <p:nvPr/>
        </p:nvSpPr>
        <p:spPr>
          <a:xfrm>
            <a:off x="2782124" y="3230605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Functieverloop</a:t>
            </a:r>
            <a:endParaRPr lang="fr-BE" sz="2400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4B7C501A-E83E-0B84-FEE7-D0E8AE8046F0}"/>
              </a:ext>
            </a:extLst>
          </p:cNvPr>
          <p:cNvSpPr/>
          <p:nvPr/>
        </p:nvSpPr>
        <p:spPr>
          <a:xfrm>
            <a:off x="2244605" y="3097899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3F926900-5E82-CE6C-208A-5F34EB27A588}"/>
              </a:ext>
            </a:extLst>
          </p:cNvPr>
          <p:cNvSpPr/>
          <p:nvPr/>
        </p:nvSpPr>
        <p:spPr>
          <a:xfrm>
            <a:off x="2782124" y="4441567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98F7DC67-FD54-93FA-301D-15DCA805BDFF}"/>
              </a:ext>
            </a:extLst>
          </p:cNvPr>
          <p:cNvSpPr/>
          <p:nvPr/>
        </p:nvSpPr>
        <p:spPr>
          <a:xfrm>
            <a:off x="2244605" y="4308861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523E1C92-FF68-0E5C-BBA5-2BCF22CF77FA}"/>
              </a:ext>
            </a:extLst>
          </p:cNvPr>
          <p:cNvSpPr/>
          <p:nvPr/>
        </p:nvSpPr>
        <p:spPr>
          <a:xfrm>
            <a:off x="2782124" y="565252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Oppervlakte</a:t>
            </a:r>
            <a:r>
              <a:rPr lang="fr-BE" sz="2400" dirty="0"/>
              <a:t> via </a:t>
            </a:r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45A37722-B056-172D-5493-1F9A160D22EF}"/>
              </a:ext>
            </a:extLst>
          </p:cNvPr>
          <p:cNvSpPr/>
          <p:nvPr/>
        </p:nvSpPr>
        <p:spPr>
          <a:xfrm>
            <a:off x="2244605" y="551982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93535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6024A3A-B886-030B-785D-6B973C58E0E4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45B4F4BF-A168-AC79-62CF-EA53A78F3DD2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B3BA8492-E236-D29E-A6CD-7EAA81F2EC7D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DA2AF4E-2368-379F-7ABD-661FCAA42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200" y="3682035"/>
            <a:ext cx="6285003" cy="226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52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865090"/>
                <a:ext cx="11301808" cy="203391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Invullen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van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waarde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(x+1) 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d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d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−1=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nl-BE" b="0" i="1" dirty="0">
                  <a:solidFill>
                    <a:schemeClr val="accent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C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865090"/>
                <a:ext cx="11301808" cy="203391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01BDE1C9-9DF8-15E3-3008-4BAD7AA9E6A6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B1332C78-A23E-8C69-0F75-72285EFBDDED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5BC2DE61-53D3-BF7C-C7D5-85EC5ED3542A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1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F1E5B3F-4FC9-3098-CD8E-D78CC6453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566" y="2318549"/>
            <a:ext cx="3734272" cy="134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7846-4E19-ADE6-D5D4-D1A2DAF7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Inhoud</a:t>
            </a:r>
            <a:endParaRPr lang="fr-BE" dirty="0"/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981B4F0E-C0C0-15BB-36FD-D8BDB5F4821F}"/>
              </a:ext>
            </a:extLst>
          </p:cNvPr>
          <p:cNvSpPr/>
          <p:nvPr/>
        </p:nvSpPr>
        <p:spPr>
          <a:xfrm>
            <a:off x="581192" y="2290270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Wat is </a:t>
            </a:r>
            <a:r>
              <a:rPr lang="fr-BE" sz="2000" dirty="0"/>
              <a:t>Analyse</a:t>
            </a:r>
            <a:r>
              <a:rPr lang="fr-BE" sz="2000" dirty="0">
                <a:solidFill>
                  <a:srgbClr val="FFFFFF"/>
                </a:solidFill>
              </a:rPr>
              <a:t>?</a:t>
            </a:r>
            <a:endParaRPr lang="nl-BE" sz="2000" dirty="0">
              <a:solidFill>
                <a:srgbClr val="FFFFFF"/>
              </a:solidFill>
            </a:endParaRPr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B035D40C-CB29-A0EE-75D8-97B8E25B70C9}"/>
              </a:ext>
            </a:extLst>
          </p:cNvPr>
          <p:cNvSpPr/>
          <p:nvPr/>
        </p:nvSpPr>
        <p:spPr>
          <a:xfrm>
            <a:off x="581192" y="3397853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</a:t>
            </a:r>
            <a:r>
              <a:rPr lang="fr-BE" sz="2000" dirty="0" err="1">
                <a:solidFill>
                  <a:srgbClr val="FFFFFF"/>
                </a:solidFill>
              </a:rPr>
              <a:t>Welke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soort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oefeningen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zijn</a:t>
            </a:r>
            <a:r>
              <a:rPr lang="fr-BE" sz="2000" dirty="0">
                <a:solidFill>
                  <a:srgbClr val="FFFFFF"/>
                </a:solidFill>
              </a:rPr>
              <a:t> er? </a:t>
            </a:r>
          </a:p>
        </p:txBody>
      </p:sp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7E01612C-1979-5B8F-11CA-A0431F1DE625}"/>
              </a:ext>
            </a:extLst>
          </p:cNvPr>
          <p:cNvSpPr/>
          <p:nvPr/>
        </p:nvSpPr>
        <p:spPr>
          <a:xfrm>
            <a:off x="581192" y="4505436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Oefeningen</a:t>
            </a:r>
            <a:endParaRPr lang="fr-BE" sz="2000" dirty="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D247AE-46C3-FFBB-3D42-26DF1BDD03A7}"/>
              </a:ext>
            </a:extLst>
          </p:cNvPr>
          <p:cNvSpPr txBox="1">
            <a:spLocks/>
          </p:cNvSpPr>
          <p:nvPr/>
        </p:nvSpPr>
        <p:spPr>
          <a:xfrm>
            <a:off x="6612209" y="2345143"/>
            <a:ext cx="3398380" cy="907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fr-BE" sz="1800" dirty="0">
                <a:solidFill>
                  <a:srgbClr val="FFFFFF"/>
                </a:solidFill>
              </a:rPr>
              <a:t>Te </a:t>
            </a:r>
            <a:r>
              <a:rPr lang="fr-BE" sz="1800" dirty="0" err="1">
                <a:solidFill>
                  <a:srgbClr val="FFFFFF"/>
                </a:solidFill>
              </a:rPr>
              <a:t>kennen</a:t>
            </a:r>
            <a:r>
              <a:rPr lang="fr-BE" sz="1800" dirty="0">
                <a:solidFill>
                  <a:srgbClr val="FFFFFF"/>
                </a:solidFill>
              </a:rPr>
              <a:t> </a:t>
            </a:r>
            <a:r>
              <a:rPr lang="fr-BE" sz="1800" dirty="0" err="1">
                <a:solidFill>
                  <a:srgbClr val="FFFFFF"/>
                </a:solidFill>
              </a:rPr>
              <a:t>leerstof</a:t>
            </a:r>
            <a:endParaRPr lang="fr-BE" sz="1800" dirty="0">
              <a:solidFill>
                <a:srgbClr val="FFFFFF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fr-BE" sz="1800" dirty="0" err="1">
                <a:solidFill>
                  <a:srgbClr val="FFFFFF"/>
                </a:solidFill>
              </a:rPr>
              <a:t>Belangrijke</a:t>
            </a:r>
            <a:r>
              <a:rPr lang="fr-BE" sz="1800" dirty="0">
                <a:solidFill>
                  <a:srgbClr val="FFFFFF"/>
                </a:solidFill>
              </a:rPr>
              <a:t> </a:t>
            </a:r>
            <a:r>
              <a:rPr lang="fr-BE" sz="1800" dirty="0" err="1">
                <a:solidFill>
                  <a:srgbClr val="FFFFFF"/>
                </a:solidFill>
              </a:rPr>
              <a:t>begrippen</a:t>
            </a:r>
            <a:endParaRPr lang="fr-BE" sz="1800" dirty="0">
              <a:solidFill>
                <a:srgbClr val="FFFFFF"/>
              </a:solidFill>
            </a:endParaRPr>
          </a:p>
        </p:txBody>
      </p:sp>
      <p:pic>
        <p:nvPicPr>
          <p:cNvPr id="8" name="Graphic 7" descr="Pen met effen opvulling">
            <a:extLst>
              <a:ext uri="{FF2B5EF4-FFF2-40B4-BE49-F238E27FC236}">
                <a16:creationId xmlns:a16="http://schemas.microsoft.com/office/drawing/2014/main" id="{8A0720DA-66B8-5FF8-E247-63A14535D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414" y="3510329"/>
            <a:ext cx="797019" cy="797019"/>
          </a:xfrm>
          <a:prstGeom prst="rect">
            <a:avLst/>
          </a:prstGeom>
        </p:spPr>
      </p:pic>
      <p:pic>
        <p:nvPicPr>
          <p:cNvPr id="9" name="Graphic 8" descr="Storytelling met effen opvulling">
            <a:extLst>
              <a:ext uri="{FF2B5EF4-FFF2-40B4-BE49-F238E27FC236}">
                <a16:creationId xmlns:a16="http://schemas.microsoft.com/office/drawing/2014/main" id="{EF3517E4-4434-D9F2-F2E6-21E1F7581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9414" y="4593075"/>
            <a:ext cx="846694" cy="846694"/>
          </a:xfrm>
          <a:prstGeom prst="rect">
            <a:avLst/>
          </a:prstGeom>
        </p:spPr>
      </p:pic>
      <p:pic>
        <p:nvPicPr>
          <p:cNvPr id="14" name="Tijdelijke aanduiding voor inhoud 13" descr="Statistieken met effen opvulling">
            <a:extLst>
              <a:ext uri="{FF2B5EF4-FFF2-40B4-BE49-F238E27FC236}">
                <a16:creationId xmlns:a16="http://schemas.microsoft.com/office/drawing/2014/main" id="{D4E82A3C-AFE0-3AA7-4818-0F31AF78A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561" y="2338427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2766171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E34E6EC-CD15-A32E-E517-56B7851F5025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532EC31D-0EE8-B48E-E88B-61BF8EE3DB29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9B79075-BBDF-6660-AF52-EE3C851165AA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BEE514A-2784-84EA-03CF-232236C56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263" y="3466095"/>
            <a:ext cx="6388877" cy="270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1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956936"/>
                <a:ext cx="11301808" cy="236087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y(t)=at²+bt+a 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Invullen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voor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2 en 3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dagen</a:t>
                </a:r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∗2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∗2+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=3 |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∗3+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=7 </m:t>
                      </m:r>
                    </m:oMath>
                  </m:oMathPara>
                </a14:m>
                <a:endParaRPr lang="fr-BE" b="0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</a:rPr>
                  <a:t>Stelsel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oplossen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b= -1 &amp; a=1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</a:rPr>
                  <a:t>Voor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=31=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+1→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=30→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nl-BE" b="0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C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956936"/>
                <a:ext cx="11301808" cy="236087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2F934F82-2891-0EF9-975E-70712024B083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0C303E17-9480-95E0-8F5F-ADC695299914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7ACDECAA-B492-CD74-1A61-48ACC69404B7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1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8E97672-3F5F-AAE2-D673-D2C328F00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897" y="2318548"/>
            <a:ext cx="3154206" cy="133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97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57D3AEE-B7B3-8BF6-F466-9CC031048C83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5397BBE8-90DC-601F-BF1C-A05ECDC7AE90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517AD16-DE95-CBCD-F84D-E0F8414099FD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EA10ABF-830F-D969-37E5-556A9FB52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297" y="3547336"/>
            <a:ext cx="7489406" cy="253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91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945699"/>
                <a:ext cx="11301808" cy="2798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Invullen en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uitwerken</a:t>
                </a:r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nl-BE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</a:t>
                </a:r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945699"/>
                <a:ext cx="11301808" cy="27980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AC239BF9-1A49-4D9E-C766-F60A53655A07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23A22F9C-1E52-50ED-2A73-B2F3465CEDD4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A747F04D-4FEA-D3EC-E849-D1968145CB21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1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4DEA3AB3-8088-5612-EB6C-7E612AC6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597" y="2326619"/>
            <a:ext cx="4064209" cy="13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26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E24E81C-CA4A-286A-A451-DBDAC90E8396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49C34EAA-6525-EC60-18DB-239A393BAB8D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6AB2BA73-F806-D79B-5D38-28464893D0A4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2616FF6-3043-27C8-A475-5D8ED9E64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5286"/>
          <a:stretch/>
        </p:blipFill>
        <p:spPr>
          <a:xfrm>
            <a:off x="2989769" y="3428999"/>
            <a:ext cx="2991606" cy="2776051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6A2065A0-93D3-1B36-5037-6EBBB314A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64133" r="-1"/>
          <a:stretch/>
        </p:blipFill>
        <p:spPr>
          <a:xfrm>
            <a:off x="5981375" y="3549005"/>
            <a:ext cx="2991607" cy="15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56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704640"/>
                <a:ext cx="11301808" cy="286304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unc>
                        <m:func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unc>
                        <m:func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=2</m:t>
                      </m:r>
                      <m:func>
                        <m:func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 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Deze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functie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0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voor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x=1 of x=-1;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functie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2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voor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x=e en x=-e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(1,0);(-1,0);(e,2),(-e,2)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punten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van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functie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	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Dit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het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geval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krommen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c en d</a:t>
                </a: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704640"/>
                <a:ext cx="11301808" cy="286304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9101C448-3349-1C4F-2DDA-50AB6457960A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B852179A-D483-AB57-9061-D2CE4724FF37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7FD0A658-3BCC-39FE-A08A-9BFEE96E2F8D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1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CEC73A5-C2F4-A516-F646-881DD379E3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64133" r="-1"/>
          <a:stretch/>
        </p:blipFill>
        <p:spPr>
          <a:xfrm>
            <a:off x="4771312" y="2342046"/>
            <a:ext cx="2649376" cy="136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94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0B85BF1-CB24-1A59-3AD4-2C3694F03C4B}"/>
              </a:ext>
            </a:extLst>
          </p:cNvPr>
          <p:cNvSpPr/>
          <p:nvPr/>
        </p:nvSpPr>
        <p:spPr>
          <a:xfrm>
            <a:off x="-349287" y="3429000"/>
            <a:ext cx="12879977" cy="31596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E3B9D0D1-FA49-4541-195E-8AC3A431FE2A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2816C59-8AC1-4C99-BAA5-13BC2B7765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789"/>
          <a:stretch/>
        </p:blipFill>
        <p:spPr>
          <a:xfrm>
            <a:off x="2085307" y="3453027"/>
            <a:ext cx="5011146" cy="3159691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82A773D6-BCC7-A9DC-A5BA-029EE3FDDC51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40A58634-4726-49CF-EAA9-B9FC2D322D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865"/>
          <a:stretch/>
        </p:blipFill>
        <p:spPr>
          <a:xfrm>
            <a:off x="6868694" y="4618973"/>
            <a:ext cx="5661996" cy="827797"/>
          </a:xfrm>
          <a:prstGeom prst="rect">
            <a:avLst/>
          </a:prstGeom>
        </p:spPr>
      </p:pic>
      <p:pic>
        <p:nvPicPr>
          <p:cNvPr id="10" name="Afbeelding 9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60DC49BF-EECC-BAF9-172F-B1D919EC7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25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858016"/>
                <a:ext cx="11301808" cy="272284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snelste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manier om dit op te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lossen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enkele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punten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in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vullen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Door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top in te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vullen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kan je al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twee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krommen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uitsluiten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(0,-1)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bijvoorbeeld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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Enkel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m en 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voldoen</a:t>
                </a:r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Waarde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x=1? 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endParaRPr lang="nl-BE" b="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C</a:t>
                </a:r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858016"/>
                <a:ext cx="11301808" cy="272284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4BC36241-D2C7-F3EF-2C94-D64C3D6D1E9E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CB249FF4-BB25-F220-0E4A-32C07A672DE0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EDC7F5B-7043-16F6-0308-2AEBEFDA22E3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1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FB29564-DF2B-4A3B-1BEA-F728497818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789"/>
          <a:stretch/>
        </p:blipFill>
        <p:spPr>
          <a:xfrm>
            <a:off x="4997667" y="2318549"/>
            <a:ext cx="2186068" cy="13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59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992DA23-6983-E935-6150-A88092FE381C}"/>
              </a:ext>
            </a:extLst>
          </p:cNvPr>
          <p:cNvSpPr/>
          <p:nvPr/>
        </p:nvSpPr>
        <p:spPr>
          <a:xfrm>
            <a:off x="-349287" y="3429000"/>
            <a:ext cx="12879977" cy="31596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82C8A245-A8CE-6E27-744F-D40327292773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665B8303-C218-6232-DC7B-EF46D05566CB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5453479-533B-E858-6A02-D45B22E6A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200" y="3428999"/>
            <a:ext cx="3497599" cy="3168155"/>
          </a:xfrm>
          <a:prstGeom prst="rect">
            <a:avLst/>
          </a:prstGeom>
        </p:spPr>
      </p:pic>
      <p:pic>
        <p:nvPicPr>
          <p:cNvPr id="9" name="Afbeelding 8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D7530F48-93F6-8769-4F3E-2C4B68036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32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39797" y="3722457"/>
                <a:ext cx="11301808" cy="292326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Punt B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erg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interessant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, hier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kunnen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namelijk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uit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bepalen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= 1</a:t>
                </a:r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Er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twee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nulpunten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, A en C met x-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waardes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-2 en 1. C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tevens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dubbel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nulpunt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herschrijven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f(x)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als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</m:e>
                    </m:d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−3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kunnen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dit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gelijkstellen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aan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originele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grafiek</a:t>
                </a:r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−3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→ </m:t>
                    </m:r>
                  </m:oMath>
                </a14:m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hieruit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halen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nl-BE" b="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97" y="3722457"/>
                <a:ext cx="11301808" cy="292326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14B5A20F-DCC4-DC2B-9D97-7FED4739A7E5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1E24BCD2-3CEC-9250-8356-48B27019307D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E562CD5-C6BF-F4E7-B016-1CE70565E9DA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1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CE97680F-68C9-E6E1-87C2-DA254F772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424" y="2336366"/>
            <a:ext cx="1510556" cy="13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29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>
            <a:extLst>
              <a:ext uri="{FF2B5EF4-FFF2-40B4-BE49-F238E27FC236}">
                <a16:creationId xmlns:a16="http://schemas.microsoft.com/office/drawing/2014/main" id="{BA938125-AD0A-F84D-8F1F-98F4AEA39E4F}"/>
              </a:ext>
            </a:extLst>
          </p:cNvPr>
          <p:cNvSpPr/>
          <p:nvPr/>
        </p:nvSpPr>
        <p:spPr>
          <a:xfrm>
            <a:off x="581192" y="2168350"/>
            <a:ext cx="11029615" cy="443565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6600" b="0" i="0" dirty="0">
              <a:solidFill>
                <a:srgbClr val="FFFFFF"/>
              </a:solidFill>
            </a:endParaRPr>
          </a:p>
          <a:p>
            <a:pPr lvl="0" algn="ctr"/>
            <a:r>
              <a:rPr lang="nl-NL" sz="3600" b="0" i="0" dirty="0">
                <a:solidFill>
                  <a:srgbClr val="FFFFFF"/>
                </a:solidFill>
              </a:rPr>
              <a:t>Analyse is de wiskundige studie van voortdurende </a:t>
            </a:r>
            <a:r>
              <a:rPr lang="nl-NL" sz="3600" b="0" i="0" dirty="0">
                <a:solidFill>
                  <a:schemeClr val="accent1"/>
                </a:solidFill>
              </a:rPr>
              <a:t>verandering</a:t>
            </a:r>
            <a:r>
              <a:rPr lang="nl-NL" sz="3600" b="0" i="0" dirty="0">
                <a:solidFill>
                  <a:srgbClr val="FFFFFF"/>
                </a:solidFill>
              </a:rPr>
              <a:t>, op dezelfde manier waarop geometrie de studie van vorm is, en algebra de studie van </a:t>
            </a:r>
            <a:r>
              <a:rPr lang="nl-NL" sz="3600" b="0" i="0" dirty="0">
                <a:solidFill>
                  <a:schemeClr val="accent1"/>
                </a:solidFill>
              </a:rPr>
              <a:t>generalisaties</a:t>
            </a:r>
            <a:r>
              <a:rPr lang="nl-NL" sz="3600" b="0" i="0" dirty="0"/>
              <a:t> </a:t>
            </a:r>
            <a:r>
              <a:rPr lang="nl-NL" sz="3600" b="0" i="0" dirty="0">
                <a:solidFill>
                  <a:srgbClr val="FFFFFF"/>
                </a:solidFill>
              </a:rPr>
              <a:t>van</a:t>
            </a:r>
            <a:r>
              <a:rPr lang="nl-NL" sz="3600" b="0" i="0" dirty="0"/>
              <a:t> </a:t>
            </a:r>
            <a:r>
              <a:rPr lang="nl-NL" sz="3600" b="0" i="0" dirty="0">
                <a:solidFill>
                  <a:schemeClr val="accent1"/>
                </a:solidFill>
              </a:rPr>
              <a:t>rekenkundige bewerkingen</a:t>
            </a:r>
            <a:r>
              <a:rPr lang="nl-NL" sz="3600" b="0" i="0" dirty="0">
                <a:solidFill>
                  <a:srgbClr val="FFFFFF"/>
                </a:solidFill>
              </a:rPr>
              <a:t>.</a:t>
            </a:r>
            <a:endParaRPr lang="fr-BE" sz="36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Moranga" pitchFamily="2" charset="77"/>
              </a:rPr>
              <a:t>Wat </a:t>
            </a:r>
            <a:r>
              <a:rPr lang="fr-BE" dirty="0" err="1">
                <a:latin typeface="Moranga" pitchFamily="2" charset="77"/>
              </a:rPr>
              <a:t>is</a:t>
            </a:r>
            <a:r>
              <a:rPr lang="fr-BE" dirty="0">
                <a:latin typeface="Moranga" pitchFamily="2" charset="77"/>
              </a:rPr>
              <a:t> Analyse?</a:t>
            </a:r>
            <a:endParaRPr lang="fr-BE" dirty="0"/>
          </a:p>
        </p:txBody>
      </p:sp>
      <p:pic>
        <p:nvPicPr>
          <p:cNvPr id="7" name="Afbeelding 6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13D8B4F3-95D6-A196-D44E-05BA799A1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  <p:pic>
        <p:nvPicPr>
          <p:cNvPr id="4" name="Tijdelijke aanduiding voor inhoud 13" descr="Statistieken met effen opvulling">
            <a:extLst>
              <a:ext uri="{FF2B5EF4-FFF2-40B4-BE49-F238E27FC236}">
                <a16:creationId xmlns:a16="http://schemas.microsoft.com/office/drawing/2014/main" id="{C352BDB9-AC81-76E1-E049-F76E40FA9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3549" y="2324099"/>
            <a:ext cx="1104901" cy="1104901"/>
          </a:xfrm>
        </p:spPr>
      </p:pic>
    </p:spTree>
    <p:extLst>
      <p:ext uri="{BB962C8B-B14F-4D97-AF65-F5344CB8AC3E}">
        <p14:creationId xmlns:p14="http://schemas.microsoft.com/office/powerpoint/2010/main" val="2704394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4003281-96A8-0BA6-4877-9C70A02558E5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1437EEA3-B83D-6173-F5B3-0F6B8FBE8C78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9A80E86-3F07-7739-7A5B-DB8E131C24CB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8C8555E-AA59-0A22-9C1A-FA8456D37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87" y="3476931"/>
            <a:ext cx="4346626" cy="268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35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Uitwerken!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4(1−</m:t>
                          </m:r>
                          <m:func>
                            <m:func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BE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4−</m:t>
                          </m:r>
                          <m:func>
                            <m:funcPr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BE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fr-BE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BE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sup>
                      </m:sSup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unc>
                                <m:funcPr>
                                  <m:ctrlP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BE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B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B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fr-B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sup>
                          </m:sSup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nl-BE" b="0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B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FAB43575-7A71-5743-D496-C55C78DD68E2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B3F68947-6459-FC2D-D7A2-177CA627F328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A954208A-181A-F57C-79F6-A51252500B16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1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438941A3-4DEA-8279-DA3F-0730703A7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395" y="2339913"/>
            <a:ext cx="2178611" cy="13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90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076EC3F-E669-F8F9-6792-FAB05E4FDF71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BB51727F-F804-2624-1B30-26736C65EE3A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Functieverloop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C29FC2A1-CD73-0255-4818-F396C7A49EED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EE0D9BE-844F-301D-23FB-D066FC607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915" y="3724877"/>
            <a:ext cx="4799573" cy="218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54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B: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relatieve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extrema?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Afleiden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en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kijken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of er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nulpunt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Afgeleide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−1)(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+1)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²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nulpunten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1 en -1 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extrema</a:t>
                </a:r>
              </a:p>
              <a:p>
                <a:pPr algn="ctr"/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A,C &amp; D: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asymptoot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? Gr(T)=Gr(N)+1 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Schuine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asymptoot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 A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valt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af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Schuine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asymptoot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-&gt;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−1)²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−2 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rest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na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deling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schuine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asymptoot</a:t>
                </a:r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EE4F62F5-DCCF-563A-701C-801A50B1D654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07309B51-5FBC-7DDC-8B29-5719939A5589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Functieverloop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D5FBD8C0-2BA4-3A65-6C63-1808B8E8A47C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2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0FCCE38-E41C-A292-7FAB-F6A4A563F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55" y="2354403"/>
            <a:ext cx="2966890" cy="135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11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01818FC-EF7E-8A34-6A19-D42D570172F5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67749612-21AE-A666-DAB2-CF7E3EF6426E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Functieverloop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A796792-BFDB-E4D1-33E9-0D15154FF62F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3C15B35-F2EC-E521-7407-F2FA8F9AF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169" y="3722876"/>
            <a:ext cx="6121065" cy="200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31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Herschrijven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tot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den>
                    </m:f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Dit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afleiden</a:t>
                </a:r>
                <a:r>
                  <a:rPr lang="fr-BE" dirty="0">
                    <a:solidFill>
                      <a:schemeClr val="accent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B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B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B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B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BE" b="0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</a:rPr>
                  <a:t>Hierin</a:t>
                </a:r>
                <a:r>
                  <a:rPr lang="fr-BE" dirty="0">
                    <a:solidFill>
                      <a:schemeClr val="accent1"/>
                    </a:solidFill>
                  </a:rPr>
                  <a:t> het punt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invullen</a:t>
                </a:r>
                <a:r>
                  <a:rPr lang="fr-BE" dirty="0">
                    <a:solidFill>
                      <a:schemeClr val="accent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nl-BE" b="0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A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11646018-AE1C-7FC1-05B1-1BD1C2A044D5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956A9D55-901B-6871-324E-9C1635B894C7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Functieverloop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97186E24-75EA-A7B9-BFFE-F1F528E96912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2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664CBFE-5110-E03E-ACC1-51E5860D1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331" y="2472873"/>
            <a:ext cx="3286741" cy="10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36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73FCBDF-4E73-F8C7-7636-812A9438E4C9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2525C5DC-368F-525B-F091-2B6CF8E1C4E7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Functieverloop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F96CF677-FB9C-1B86-E7A3-00E2C45C866D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65562B8-9B52-5D09-9CB2-18B5BD961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800" y="3429000"/>
            <a:ext cx="3902399" cy="277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02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Buigpunten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=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tweemaal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afleiden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en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hiervan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nulpunten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zoeken</a:t>
                </a:r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+1 </m:t>
                      </m:r>
                      <m:d>
                        <m:dPr>
                          <m:begChr m:val="|"/>
                          <m:endChr m:val="|"/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=24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+4=0→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B</a:t>
                </a:r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FDB54AE4-0E10-EFD3-3ED4-9FED5B5548A0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8FD9FFEE-D0DD-09C3-99B9-B22FAB060487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Functieverloop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EA2362B-DDC6-DFCC-9706-7761C836C921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2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ED36CFF4-EBD4-1D7E-260F-5B06CE085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388" y="2346091"/>
            <a:ext cx="1871045" cy="13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44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8BB711-E090-F67D-67B9-51728353AE24}"/>
              </a:ext>
            </a:extLst>
          </p:cNvPr>
          <p:cNvSpPr/>
          <p:nvPr/>
        </p:nvSpPr>
        <p:spPr>
          <a:xfrm>
            <a:off x="-349287" y="3429000"/>
            <a:ext cx="12879977" cy="3252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EBC3AFE5-5A3B-B7FD-C259-4491B0EF03DC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Functieverloop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3CF6F99-5F14-6E9E-AF6E-5301E8B1E448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10C4436-E70E-9FC3-C32A-860F2369B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668" y="3429000"/>
            <a:ext cx="5026066" cy="3252160"/>
          </a:xfrm>
          <a:prstGeom prst="rect">
            <a:avLst/>
          </a:prstGeom>
        </p:spPr>
      </p:pic>
      <p:pic>
        <p:nvPicPr>
          <p:cNvPr id="9" name="Afbeelding 8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DB10B255-D56F-EA0D-6DAC-58893DA38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9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4096011"/>
                <a:ext cx="11301808" cy="264768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Raaklijn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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Afgeleide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!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</m:oMath>
                </a14:m>
                <a:endParaRPr lang="fr-BE" b="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helling</a:t>
                </a:r>
                <a:r>
                  <a:rPr lang="fr-BE" dirty="0">
                    <a:solidFill>
                      <a:schemeClr val="accent1"/>
                    </a:solidFill>
                  </a:rPr>
                  <a:t> van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rechte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kunnen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bepalen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door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vergelijking</a:t>
                </a:r>
                <a:r>
                  <a:rPr lang="fr-BE" dirty="0">
                    <a:solidFill>
                      <a:schemeClr val="accent1"/>
                    </a:solidFill>
                  </a:rPr>
                  <a:t> van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rico</a:t>
                </a:r>
                <a:r>
                  <a:rPr lang="fr-BE" dirty="0">
                    <a:solidFill>
                      <a:schemeClr val="accent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+2=</m:t>
                    </m:r>
                    <m:f>
                      <m:f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→4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−16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−9=0→</m:t>
                    </m:r>
                    <m:sSub>
                      <m:sSub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</a:rPr>
                  <a:t>Vullen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twee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waarden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voor</a:t>
                </a:r>
                <a:r>
                  <a:rPr lang="fr-BE" dirty="0">
                    <a:solidFill>
                      <a:schemeClr val="accent1"/>
                    </a:solidFill>
                  </a:rPr>
                  <a:t> x in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in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afgeleide</a:t>
                </a:r>
                <a:r>
                  <a:rPr lang="fr-BE" dirty="0">
                    <a:solidFill>
                      <a:schemeClr val="accent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=4∗</m:t>
                    </m:r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Dit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horizontale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raaklijn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(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zoeken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NIET)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=4∗</m:t>
                    </m:r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9</m:t>
                            </m:r>
                          </m:num>
                          <m:den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+2=20</m:t>
                    </m:r>
                    <m:r>
                      <m:rPr>
                        <m:nor/>
                      </m:rPr>
                      <a:rPr lang="nl-BE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fr-BE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 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Antwoord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nl-BE" b="1" i="0" dirty="0" smtClean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</m:t>
                    </m:r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4096011"/>
                <a:ext cx="11301808" cy="2647688"/>
              </a:xfrm>
              <a:prstGeom prst="roundRect">
                <a:avLst/>
              </a:prstGeom>
              <a:blipFill>
                <a:blip r:embed="rId2"/>
                <a:stretch>
                  <a:fillRect t="-114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9F48F664-61C9-1EB8-23F1-DA94D913D0E6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F798E2C3-AB3C-EB51-A08C-567942EC24CD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Functieverloop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94258627-43FB-7824-2086-A522CA4D2461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2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DBFB7C6-B32E-654E-2468-7CCB537B5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601" y="2396171"/>
            <a:ext cx="1850201" cy="11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35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Moranga" pitchFamily="2" charset="77"/>
              </a:rPr>
              <a:t>Te </a:t>
            </a:r>
            <a:r>
              <a:rPr lang="fr-BE" dirty="0" err="1">
                <a:latin typeface="Moranga" pitchFamily="2" charset="77"/>
              </a:rPr>
              <a:t>kennen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leerstof</a:t>
            </a:r>
            <a:r>
              <a:rPr lang="fr-BE" dirty="0">
                <a:latin typeface="Moranga" pitchFamily="2" charset="77"/>
              </a:rPr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2B07F-5F97-C90D-45B4-689C2978A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Veeltermfuncties, rationale functies, irrationale functies, goniometrische, cyclometrische, exponentiële en logaritmische functies (alle met een beperkte moeilijkheidsgraad) en eenvoudige bewerkingen met deze functies  </a:t>
            </a:r>
          </a:p>
          <a:p>
            <a:pPr lvl="1"/>
            <a:r>
              <a:rPr lang="nl-NL" dirty="0"/>
              <a:t>Eerste en tweede orde afgeleiden van bovenvermelde functies  </a:t>
            </a:r>
          </a:p>
          <a:p>
            <a:pPr lvl="1"/>
            <a:r>
              <a:rPr lang="nl-NL" dirty="0"/>
              <a:t>Nulwaarden, tekenverloop, raaklijnen, stijgen en dalen, extrema, buigpunten en asymptotisch gedrag voor bovenvermelde functies </a:t>
            </a:r>
          </a:p>
          <a:p>
            <a:r>
              <a:rPr lang="nl-NL" dirty="0"/>
              <a:t>Integratie  </a:t>
            </a:r>
          </a:p>
          <a:p>
            <a:pPr lvl="1"/>
            <a:r>
              <a:rPr lang="nl-NL" dirty="0"/>
              <a:t>Berekenen van primitieven en integralen via substitutie en partiële integratie  </a:t>
            </a:r>
          </a:p>
          <a:p>
            <a:pPr lvl="1"/>
            <a:r>
              <a:rPr lang="nl-NL" dirty="0"/>
              <a:t>Berekenen van de oppervlakte van vlakke figuren beschreven door eenvoudige functies </a:t>
            </a:r>
          </a:p>
        </p:txBody>
      </p:sp>
    </p:spTree>
    <p:extLst>
      <p:ext uri="{BB962C8B-B14F-4D97-AF65-F5344CB8AC3E}">
        <p14:creationId xmlns:p14="http://schemas.microsoft.com/office/powerpoint/2010/main" val="3699800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F4B649D-376A-AA2F-56DA-0348707F961E}"/>
              </a:ext>
            </a:extLst>
          </p:cNvPr>
          <p:cNvSpPr/>
          <p:nvPr/>
        </p:nvSpPr>
        <p:spPr>
          <a:xfrm>
            <a:off x="-349287" y="3429000"/>
            <a:ext cx="12879977" cy="3252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88F5F4AF-F80A-EAC3-4F41-C0F095D517B4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Functieverloop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094225B-CA4B-299A-8A46-40BB8A47EDA4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9C7F308-D4DE-3E95-DCAF-18ED91BA6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279" y="3453027"/>
            <a:ext cx="6288846" cy="3194976"/>
          </a:xfrm>
          <a:prstGeom prst="rect">
            <a:avLst/>
          </a:prstGeom>
        </p:spPr>
      </p:pic>
      <p:pic>
        <p:nvPicPr>
          <p:cNvPr id="9" name="Afbeelding 8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67B6069C-BCA4-1C57-D275-B13D5D33B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24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557392"/>
                <a:ext cx="11301808" cy="318630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In het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raakpunt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twee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gelijk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aan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elkaar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+2=−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l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=0→</m:t>
                    </m:r>
                  </m:oMath>
                </a14:m>
                <a:r>
                  <a:rPr lang="fr-BE" dirty="0" err="1">
                    <a:solidFill>
                      <a:schemeClr val="accent1"/>
                    </a:solidFill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mag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slechts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één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oplossing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hebben</a:t>
                </a:r>
                <a:r>
                  <a:rPr lang="fr-BE" dirty="0">
                    <a:solidFill>
                      <a:schemeClr val="accent1"/>
                    </a:solidFill>
                  </a:rPr>
                  <a:t> (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want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raakpunt</a:t>
                </a:r>
                <a:r>
                  <a:rPr lang="fr-BE" dirty="0">
                    <a:solidFill>
                      <a:schemeClr val="accent1"/>
                    </a:solidFill>
                  </a:rPr>
                  <a:t>,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snijden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maar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één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oplossing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)  Discriminant = 0 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𝑚</m:t>
                            </m:r>
                            <m:r>
                              <a:rPr lang="nl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−4∗1∗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9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=0→</m:t>
                    </m:r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</m:t>
                        </m:r>
                      </m:e>
                    </m:d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+4</m:t>
                        </m:r>
                      </m:e>
                    </m:d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 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 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𝑜𝑓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−4→2+</m:t>
                    </m:r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−4</m:t>
                        </m:r>
                      </m:e>
                    </m:d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=−2</m:t>
                    </m:r>
                  </m:oMath>
                </a14:m>
                <a:endParaRPr lang="nl-BE" b="0" i="1" dirty="0">
                  <a:solidFill>
                    <a:schemeClr val="accent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BE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 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nl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557392"/>
                <a:ext cx="11301808" cy="318630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603BB48F-DE67-A68E-BF1C-0582A9405EC9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204DA6AA-3BB6-0B92-DBDA-CDC9B03A1FEE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Functieverloop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B523A4A6-6393-00A0-74ED-0872F0EFBAC3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2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3B0DE73-C981-DCDC-8308-46F9D068E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99" y="2304556"/>
            <a:ext cx="2783402" cy="141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08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F54EB28-6137-54EC-C879-F6EE8BE2B161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1E134941-8A31-C874-45C8-32F00E7EC9F6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Functieverloop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4C4C461E-81B4-88A8-4F1E-72B0A7E50BC8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239248C-AB71-7EE2-0ADC-A082FD7D3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606" y="3544716"/>
            <a:ext cx="5872192" cy="25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22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704640"/>
                <a:ext cx="11301808" cy="303905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sin(a)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ligt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tussen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-1 en 1,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dus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1−2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=−1→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−1=−1+2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fr-BE" b="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num>
                        <m:den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1−2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den>
                      </m:f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=1→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1=1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BE" b="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dus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rationele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functie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van –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inf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tot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0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gaat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; niet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bestaat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tot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2/3 en dan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tot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+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inf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loopt</a:t>
                </a:r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BE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 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nl-BE" b="1" i="0" dirty="0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B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704640"/>
                <a:ext cx="11301808" cy="303905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4DAEA45E-2749-400A-4C32-F0927BF511F9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C2953C6D-5B90-8B97-6732-F7AF7798EF37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Functieverloop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4CE50177-2C28-08DE-CFFB-BBC630C14E63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2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4944EC36-B8CE-8559-0B01-DD6702FA3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81" y="2318549"/>
            <a:ext cx="3212638" cy="13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1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393B79F-11B9-B47B-AF46-95C066FF54E2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754CBD3B-29B5-C8F3-19F8-7FD91BE04A9C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Functieverloop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6994C049-516B-E3D1-1C17-A8074315ED29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10F3136-92B9-B179-D6BF-A010D86C6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263" y="3453027"/>
            <a:ext cx="6997473" cy="271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31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739867"/>
                <a:ext cx="11301808" cy="300383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den>
                        </m:f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∗2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𝑐𝑜𝑠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²(2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𝑐𝑜𝑠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²(2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den>
                    </m:f>
                    <m:r>
                      <a:rPr lang="fr-BE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fr-BE" b="0" dirty="0">
                  <a:solidFill>
                    <a:schemeClr val="accent1"/>
                  </a:solidFill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</a:rPr>
                  <a:t>Invullen</a:t>
                </a:r>
                <a:r>
                  <a:rPr lang="fr-BE" dirty="0">
                    <a:solidFill>
                      <a:schemeClr val="accent1"/>
                    </a:solidFill>
                  </a:rPr>
                  <a:t> van x-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waarde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</m:e>
                        <m:sup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𝑐𝑜𝑠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²(2∗(−</m:t>
                          </m:r>
                          <m:f>
                            <m:f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𝑐𝑜</m:t>
                          </m:r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=1</m:t>
                      </m:r>
                    </m:oMath>
                  </m:oMathPara>
                </a14:m>
                <a:endParaRPr lang="nl-BE" b="0" dirty="0">
                  <a:solidFill>
                    <a:schemeClr val="accent1"/>
                  </a:solidFill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BE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 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nl-BE" b="1" i="0" dirty="0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739867"/>
                <a:ext cx="11301808" cy="300383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5360DE6A-C1B5-0E75-84DF-49A37AD33B48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F8AF0557-C170-8831-6609-98D2215AA817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Functieverloop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ADE838C0-A623-C41D-4BB5-79FE42F682DA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2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2FD543D-FADA-4C0D-2591-9EAFE4D51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908" y="2328724"/>
            <a:ext cx="3481967" cy="13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07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CEA10D2-2FB5-647E-47D8-AFEEAC8F632B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61031A07-8CDA-D62D-71B2-8FA3E26F670E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Functieverloop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514E8D1-1FF4-6CEC-BFED-1CC9593E3B5E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FC87A7D-431A-E325-0910-6DE420DED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228" y="3429001"/>
            <a:ext cx="4477544" cy="277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04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</m:d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=1−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−4</m:t>
                          </m:r>
                        </m:e>
                      </m:d>
                      <m:d>
                        <m:d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fr-BE" b="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nulpunten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x:4 en x:1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Monotoon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stijgend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enkel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het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geval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voor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x-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waarden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&gt;4  Hier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afgeleide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positief</a:t>
                </a:r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BE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 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nl-BE" b="1" i="0" dirty="0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D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E8DBF13A-9D86-11B5-5B68-4C171E22E507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2875FDEC-83D5-19F4-E9D2-87A0CE812E8F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Functieverloop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2B4DB1B9-F96F-4B37-C735-31AC3A256A0A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2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5B633588-E302-1D96-BE74-3FBA4EF48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674" y="2318549"/>
            <a:ext cx="2258474" cy="139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53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86A4E15-720C-FD9B-6355-B46006801BBB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CA936869-AD37-4A22-EC5F-1CBABB9DA15A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Functieverloop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827D36F-70E2-7B17-0045-826EDAE3E07B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E968E1F-2B1F-9275-0E84-B9F0A164F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716" y="3655116"/>
            <a:ext cx="5935970" cy="23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24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591000"/>
                <a:ext cx="11301808" cy="31526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Buigpunten =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tweemaal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afleiden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!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(</m:t>
                          </m:r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−3)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(</m:t>
                          </m:r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−1)²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′′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(</m:t>
                          </m:r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+3)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(</m:t>
                          </m:r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−1)³</m:t>
                          </m:r>
                        </m:den>
                      </m:f>
                    </m:oMath>
                  </m:oMathPara>
                </a14:m>
                <a:endParaRPr lang="fr-BE" b="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nulpunten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bekijken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x-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waardes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0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BE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 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Antwoord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nl-BE" b="1" i="0" dirty="0" smtClean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B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591000"/>
                <a:ext cx="11301808" cy="315269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F1CD5D78-FF1A-DA17-836B-8EF87E2A503D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5CDBCF16-5193-E48F-7852-FA68046DFE78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Functieverloop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49B6C68A-5ED1-E30C-B22A-48614C938D69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2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9798741-4033-D8DC-AD9C-3C38C11BE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874" y="2432188"/>
            <a:ext cx="2960074" cy="11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63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Moranga" pitchFamily="2" charset="77"/>
              </a:rPr>
              <a:t>Te </a:t>
            </a:r>
            <a:r>
              <a:rPr lang="fr-BE" dirty="0" err="1">
                <a:latin typeface="Moranga" pitchFamily="2" charset="77"/>
              </a:rPr>
              <a:t>kennen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leerstof</a:t>
            </a:r>
            <a:r>
              <a:rPr lang="fr-BE" dirty="0">
                <a:latin typeface="Moranga" pitchFamily="2" charset="77"/>
              </a:rPr>
              <a:t> 2024</a:t>
            </a:r>
            <a:endParaRPr lang="fr-BE" dirty="0"/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E2C65998-BC5C-AA0D-78CC-0FED4169B158}"/>
              </a:ext>
            </a:extLst>
          </p:cNvPr>
          <p:cNvSpPr/>
          <p:nvPr/>
        </p:nvSpPr>
        <p:spPr>
          <a:xfrm>
            <a:off x="2782124" y="2093783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CEF9269-EE6B-DFF2-0AA4-016237F8172A}"/>
              </a:ext>
            </a:extLst>
          </p:cNvPr>
          <p:cNvSpPr/>
          <p:nvPr/>
        </p:nvSpPr>
        <p:spPr>
          <a:xfrm>
            <a:off x="2244605" y="1961077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DA987D9C-D100-D81D-CF6B-91BC0F58CBF4}"/>
              </a:ext>
            </a:extLst>
          </p:cNvPr>
          <p:cNvSpPr/>
          <p:nvPr/>
        </p:nvSpPr>
        <p:spPr>
          <a:xfrm>
            <a:off x="2782124" y="3230605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Functieverlopen</a:t>
            </a:r>
            <a:endParaRPr lang="fr-BE" sz="2400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A4D0EB9-60CA-824B-7975-0422401D4434}"/>
              </a:ext>
            </a:extLst>
          </p:cNvPr>
          <p:cNvSpPr/>
          <p:nvPr/>
        </p:nvSpPr>
        <p:spPr>
          <a:xfrm>
            <a:off x="2244605" y="3097899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C974FD72-98AB-3EA9-42AC-7D2A845C648E}"/>
              </a:ext>
            </a:extLst>
          </p:cNvPr>
          <p:cNvSpPr/>
          <p:nvPr/>
        </p:nvSpPr>
        <p:spPr>
          <a:xfrm>
            <a:off x="2782124" y="4441567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287D21E9-907A-82A2-10D9-7E8620FCB080}"/>
              </a:ext>
            </a:extLst>
          </p:cNvPr>
          <p:cNvSpPr/>
          <p:nvPr/>
        </p:nvSpPr>
        <p:spPr>
          <a:xfrm>
            <a:off x="2244605" y="4308861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16987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4C3B203-F42D-6DEF-5E3F-FB45A4534790}"/>
              </a:ext>
            </a:extLst>
          </p:cNvPr>
          <p:cNvSpPr/>
          <p:nvPr/>
        </p:nvSpPr>
        <p:spPr>
          <a:xfrm>
            <a:off x="-349287" y="3429000"/>
            <a:ext cx="12879977" cy="29096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9A48B59D-D3E6-C1E3-2648-FB7051A542E3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9E7DA3D9-0C89-54F5-3D56-59B2454DE2C6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BE32F2BA-2E30-124B-A747-4CDD1EDA3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559" y="3458605"/>
            <a:ext cx="5864286" cy="28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47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trlPr>
                          <a:rPr lang="fr-B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  <m:sup>
                        <m:r>
                          <a:rPr lang="fr-B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sup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d>
                          <m:d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𝑠𝑖𝑛𝑥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𝑐𝑜𝑠𝑥</m:t>
                            </m:r>
                          </m:e>
                        </m:d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</m:e>
                    </m:nary>
                    <m:nary>
                      <m:nary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  <m:sup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sup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𝑠𝑖𝑛𝑥𝑑𝑥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e>
                    </m:nary>
                    <m:nary>
                      <m:nary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  <m:sup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sup>
                      <m:e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𝑐𝑜𝑠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e>
                    </m:nary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𝑐𝑜𝑠𝑥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nary>
                      <m:nary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  <m:sup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sup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𝑐𝑜𝑠𝑥𝑑𝑥</m:t>
                        </m:r>
                      </m:e>
                    </m:nary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𝑠𝑖𝑛𝑥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nary>
                      <m:nary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  <m:sup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sup>
                      <m:e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𝑠𝑖𝑛𝑥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</m:e>
                    </m:nary>
                    <m:sPre>
                      <m:sPrePr>
                        <m:ctrlPr>
                          <a:rPr lang="fr-B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PrePr>
                      <m:sub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  <m:sup>
                        <m:r>
                          <a:rPr lang="fr-B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𝑐𝑜𝑠𝑥</m:t>
                            </m:r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𝑠𝑖𝑛𝑥</m:t>
                            </m:r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𝑠𝑖𝑛𝑥</m:t>
                            </m:r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𝑐𝑜𝑠𝑥</m:t>
                            </m:r>
                          </m:e>
                        </m:d>
                      </m:e>
                    </m:sPre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+0+0∗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−1∗0+0+0+1</m:t>
                        </m:r>
                      </m:e>
                    </m:d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−1−1=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m:rPr>
                        <m:nor/>
                      </m:rPr>
                      <a:rPr lang="nl-BE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BE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 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Antwoord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nl-BE" b="1" i="0" dirty="0" smtClean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D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 l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9049E756-E324-DE40-8580-3388551845DE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974F6283-517B-A53F-7AA5-AC7EE6C24E37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726551AD-5B78-B2D3-0DC4-4188177166D3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3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D6993E1-9BD2-728A-0314-167320F0E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63" y="2371996"/>
            <a:ext cx="2604678" cy="12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68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66012FC-08DA-FD52-6B3E-0F2C59E5AA86}"/>
              </a:ext>
            </a:extLst>
          </p:cNvPr>
          <p:cNvSpPr/>
          <p:nvPr/>
        </p:nvSpPr>
        <p:spPr>
          <a:xfrm>
            <a:off x="-349287" y="3429000"/>
            <a:ext cx="12879977" cy="29096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BBC65B2A-D58B-9A3F-36A0-4C33C9011824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7D317FD-C174-E1CA-2C86-0CA268D2008F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47767B0-A9E4-BE6A-C8C9-3EED46830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950" y="3566128"/>
            <a:ext cx="2902099" cy="263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10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721637"/>
                <a:ext cx="11301808" cy="302206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makkelijkste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manier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substitutie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, maar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ook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partiële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integratie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zou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kunnen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Substitutie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;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𝑑𝑢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𝑒𝑥</m:t>
                        </m:r>
                      </m:den>
                    </m:f>
                  </m:oMath>
                </a14:m>
                <a:endParaRPr lang="fr-BE" b="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B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𝑒𝑥</m:t>
                            </m:r>
                          </m:den>
                        </m:f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</m:e>
                    </m:nary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fr-B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B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sSup>
                                  <m:sSupPr>
                                    <m:ctrlPr>
                                      <a:rPr lang="fr-B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B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B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endParaRPr lang="nl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nl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BE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 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nl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D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721637"/>
                <a:ext cx="11301808" cy="302206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708440B1-2B9E-77B5-45F2-4F2155B52A67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5F670B7D-4B19-247B-DC1A-A08E154E913D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ADAF0822-AC86-4F88-3833-4ECC87D4B646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3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B2B8288D-FA33-4EAC-8EF9-75902469B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233" y="2335546"/>
            <a:ext cx="1488935" cy="13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94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F55960D-9E56-DD49-7A9D-D4B69DC18ADC}"/>
              </a:ext>
            </a:extLst>
          </p:cNvPr>
          <p:cNvSpPr/>
          <p:nvPr/>
        </p:nvSpPr>
        <p:spPr>
          <a:xfrm>
            <a:off x="-349287" y="3429000"/>
            <a:ext cx="12879977" cy="29096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FE307B22-2816-AFC5-0B20-7F0D73F57233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F4947FF-A3A5-EDA4-93A8-7B98AFB843EC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81F4F10-6CC0-34E4-1922-0E89B5A9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867" y="3429001"/>
            <a:ext cx="4448265" cy="286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42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Er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twee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mogelijke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uitwerkingen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Of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integraal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uitwerken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(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wat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optie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niet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zal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lukken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), of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afgeleide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Afgeleides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normalerwijs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sneller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en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makkelijker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∗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𝑠𝑖𝑛𝑥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𝑐𝑜𝑠𝑥</m:t>
                              </m:r>
                            </m:e>
                          </m:d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𝑥𝑐𝑜𝑠𝑥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→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𝑗𝑢𝑖𝑠𝑡</m:t>
                      </m:r>
                    </m:oMath>
                  </m:oMathPara>
                </a14:m>
                <a:endParaRPr lang="fr-BE" b="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∗2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𝑜𝑛𝑗𝑢𝑖𝑠𝑡</m:t>
                      </m:r>
                    </m:oMath>
                  </m:oMathPara>
                </a14:m>
                <a:endParaRPr lang="fr-BE" b="0" dirty="0">
                  <a:solidFill>
                    <a:schemeClr val="accent1"/>
                  </a:solidFill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BE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 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nl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D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4CDF052F-4B60-D742-D0BD-4CF1244AD2D9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BE59DFAB-9701-E7D5-7E60-1BB9AC2E040F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51DFE6F8-0705-7AD1-C80F-1366DEC65D01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3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47AF59A1-4C7D-CC7F-FBA5-A3421E2B3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762" y="2318549"/>
            <a:ext cx="2114298" cy="136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60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44B1C26-32E2-FE33-4768-FCC99F8A6C5F}"/>
              </a:ext>
            </a:extLst>
          </p:cNvPr>
          <p:cNvSpPr/>
          <p:nvPr/>
        </p:nvSpPr>
        <p:spPr>
          <a:xfrm>
            <a:off x="-349287" y="3429000"/>
            <a:ext cx="12879977" cy="29096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BF86A3F0-5AB5-969B-1563-ADEA31C86E7C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9E9F62E0-7A3A-91EA-D90B-4DFE9B18EB41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F480DBD-A960-20FB-73A7-395D62F5E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361" y="3429000"/>
            <a:ext cx="5104682" cy="28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17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858016"/>
                <a:ext cx="11301808" cy="288568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Maak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gebruik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van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substitutie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Substitutie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𝑐𝑜𝑠𝑥𝑑𝑥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𝑑𝑡</m:t>
                    </m:r>
                  </m:oMath>
                </a14:m>
                <a:endParaRPr lang="fr-BE" b="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fr-B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BE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=[</m:t>
                          </m:r>
                          <m:f>
                            <m:f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sSup>
                                <m:sSupPr>
                                  <m:ctrlP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</a:rPr>
                  <a:t>Invullen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𝑠𝑖</m:t>
                        </m:r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B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fr-B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B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BE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B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fr-B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0</m:t>
                                </m:r>
                              </m:e>
                            </m:d>
                          </m:e>
                        </m:func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²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fr-B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fr-B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fr-B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rad>
                          </m:e>
                          <m:sup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fr-BE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 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Antwoord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nl-BE" b="1" i="0" dirty="0" smtClean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C</m:t>
                    </m:r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858016"/>
                <a:ext cx="11301808" cy="2885683"/>
              </a:xfrm>
              <a:prstGeom prst="roundRect">
                <a:avLst/>
              </a:prstGeom>
              <a:blipFill>
                <a:blip r:embed="rId2"/>
                <a:stretch>
                  <a:fillRect b="-201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hoek 9">
            <a:extLst>
              <a:ext uri="{FF2B5EF4-FFF2-40B4-BE49-F238E27FC236}">
                <a16:creationId xmlns:a16="http://schemas.microsoft.com/office/drawing/2014/main" id="{2DEE8093-EC00-48F1-C929-4E36AB5C47C3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619A1725-D8FA-BC1E-20E0-769EA569C063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8DF13696-9334-B294-158F-05437181FCF1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3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8DA930A7-ECFF-886C-8713-E6E52A74D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957" y="2318549"/>
            <a:ext cx="2470086" cy="138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5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EA34847-54F8-942C-A0A8-EAAC1A141E81}"/>
              </a:ext>
            </a:extLst>
          </p:cNvPr>
          <p:cNvSpPr/>
          <p:nvPr/>
        </p:nvSpPr>
        <p:spPr>
          <a:xfrm>
            <a:off x="-349287" y="3429000"/>
            <a:ext cx="12879977" cy="29096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A43E9567-A66C-9F12-9F21-1D24AAAAE849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EC69BC6C-1630-A7B4-EEEB-F007D052AFE1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6B30957-BA41-AD14-F040-E3BD04D31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801" y="3691236"/>
            <a:ext cx="5169802" cy="213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70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dergelijke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oefening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zoek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je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eerst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algemene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term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limLoc m:val="undOvr"/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fr-BE" b="0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Met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subsitutie</a:t>
                </a:r>
                <a:r>
                  <a:rPr lang="fr-BE" dirty="0">
                    <a:solidFill>
                      <a:schemeClr val="accent1"/>
                    </a:solidFill>
                  </a:rPr>
                  <a:t> van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+1=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fr-BE" b="0" dirty="0">
                  <a:solidFill>
                    <a:schemeClr val="accent1"/>
                  </a:solidFill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limLoc m:val="undOvr"/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Pre>
                            <m:sPre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fr-B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B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fr-B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sPre>
                          <m:sPre>
                            <m:sPrePr>
                              <m:ctrlPr>
                                <a:rPr lang="fr-BE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f>
                                <m:fPr>
                                  <m:ctrlP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B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B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fr-B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fr-B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fr-B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sPr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𝑜𝑚𝑧𝑒𝑡𝑡𝑒𝑛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+2∗</m:t>
                          </m:r>
                          <m:f>
                            <m:f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+3∗</m:t>
                          </m:r>
                          <m:f>
                            <m:f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f>
                            <m:f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=18→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=8 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𝑤𝑎𝑛𝑡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∗(1+2+3+…+(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−1)+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=18 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𝑚𝑒𝑡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m:rPr>
                          <m:nor/>
                        </m:rPr>
                        <a:rPr lang="nl-BE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BE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 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nl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C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 l="-3479" t="-11355" b="-28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6D02B815-AFA1-D457-FBE1-40BDC1E77527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4CEDD953-5F28-FD85-EC07-8E16979F88FB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EA2B9AEA-2923-33D8-3239-DA684C4B7614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3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44D4CD71-88DF-52FD-3234-78F4A922B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476" y="2332970"/>
            <a:ext cx="3314870" cy="137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20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D4FE3-0654-70B3-BE5C-8D7FB83E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70103"/>
            <a:ext cx="11029615" cy="4824312"/>
          </a:xfrm>
        </p:spPr>
        <p:txBody>
          <a:bodyPr numCol="1">
            <a:normAutofit/>
          </a:bodyPr>
          <a:lstStyle/>
          <a:p>
            <a:pPr marL="324000" lvl="1" indent="0">
              <a:buNone/>
            </a:pPr>
            <a:r>
              <a:rPr lang="fr-BE" b="1" dirty="0" err="1"/>
              <a:t>Veeltermfuncties</a:t>
            </a:r>
            <a:endParaRPr lang="fr-BE" b="1" dirty="0"/>
          </a:p>
          <a:p>
            <a:pPr lvl="2"/>
            <a:r>
              <a:rPr lang="fr-BE" dirty="0" err="1"/>
              <a:t>Graad</a:t>
            </a:r>
            <a:r>
              <a:rPr lang="fr-BE" dirty="0"/>
              <a:t> 0= Constante </a:t>
            </a:r>
            <a:r>
              <a:rPr lang="fr-BE" dirty="0" err="1"/>
              <a:t>functie</a:t>
            </a:r>
            <a:endParaRPr lang="fr-BE" dirty="0"/>
          </a:p>
          <a:p>
            <a:pPr lvl="2"/>
            <a:r>
              <a:rPr lang="fr-BE" dirty="0" err="1"/>
              <a:t>Graad</a:t>
            </a:r>
            <a:r>
              <a:rPr lang="fr-BE" dirty="0"/>
              <a:t> 1= </a:t>
            </a:r>
            <a:r>
              <a:rPr lang="fr-BE" dirty="0" err="1"/>
              <a:t>Rechte</a:t>
            </a:r>
            <a:r>
              <a:rPr lang="fr-BE" dirty="0"/>
              <a:t> </a:t>
            </a:r>
            <a:r>
              <a:rPr lang="fr-BE" dirty="0" err="1"/>
              <a:t>functie</a:t>
            </a:r>
            <a:r>
              <a:rPr lang="fr-BE" dirty="0"/>
              <a:t> (</a:t>
            </a:r>
            <a:r>
              <a:rPr lang="fr-BE" dirty="0" err="1"/>
              <a:t>zie</a:t>
            </a:r>
            <a:r>
              <a:rPr lang="fr-BE" dirty="0"/>
              <a:t> </a:t>
            </a:r>
            <a:r>
              <a:rPr lang="fr-BE" dirty="0" err="1"/>
              <a:t>ook</a:t>
            </a:r>
            <a:r>
              <a:rPr lang="fr-BE" dirty="0"/>
              <a:t>: RICO)</a:t>
            </a:r>
          </a:p>
          <a:p>
            <a:pPr lvl="2"/>
            <a:r>
              <a:rPr lang="fr-BE" dirty="0" err="1"/>
              <a:t>Graad</a:t>
            </a:r>
            <a:r>
              <a:rPr lang="fr-BE" dirty="0"/>
              <a:t> 2= </a:t>
            </a:r>
            <a:r>
              <a:rPr lang="fr-BE" dirty="0" err="1"/>
              <a:t>Parabool</a:t>
            </a:r>
            <a:r>
              <a:rPr lang="fr-BE" dirty="0"/>
              <a:t> </a:t>
            </a:r>
          </a:p>
          <a:p>
            <a:pPr lvl="2"/>
            <a:r>
              <a:rPr lang="fr-BE" dirty="0" err="1"/>
              <a:t>Graad</a:t>
            </a:r>
            <a:r>
              <a:rPr lang="fr-BE" dirty="0"/>
              <a:t> -1 = </a:t>
            </a:r>
            <a:r>
              <a:rPr lang="fr-BE" dirty="0" err="1"/>
              <a:t>Hyperbool</a:t>
            </a:r>
            <a:endParaRPr lang="fr-BE" dirty="0"/>
          </a:p>
          <a:p>
            <a:pPr lvl="2"/>
            <a:r>
              <a:rPr lang="fr-BE" dirty="0" err="1"/>
              <a:t>Graad</a:t>
            </a:r>
            <a:r>
              <a:rPr lang="fr-BE" dirty="0"/>
              <a:t> ½ = </a:t>
            </a:r>
            <a:r>
              <a:rPr lang="fr-BE" dirty="0" err="1"/>
              <a:t>Irrationale</a:t>
            </a:r>
            <a:r>
              <a:rPr lang="fr-BE" dirty="0"/>
              <a:t> </a:t>
            </a:r>
            <a:r>
              <a:rPr lang="fr-BE" dirty="0" err="1"/>
              <a:t>functie</a:t>
            </a:r>
            <a:endParaRPr lang="fr-BE" dirty="0"/>
          </a:p>
          <a:p>
            <a:pPr marL="324000" lvl="1" indent="0">
              <a:buNone/>
            </a:pPr>
            <a:r>
              <a:rPr lang="fr-BE" b="1" dirty="0" err="1"/>
              <a:t>Rationale</a:t>
            </a:r>
            <a:r>
              <a:rPr lang="fr-BE" b="1" dirty="0"/>
              <a:t> </a:t>
            </a:r>
            <a:r>
              <a:rPr lang="fr-BE" b="1" dirty="0" err="1"/>
              <a:t>functies</a:t>
            </a:r>
            <a:endParaRPr lang="fr-BE" b="1" dirty="0"/>
          </a:p>
          <a:p>
            <a:pPr lvl="2"/>
            <a:r>
              <a:rPr lang="fr-BE" dirty="0" err="1"/>
              <a:t>Veelterm</a:t>
            </a:r>
            <a:r>
              <a:rPr lang="fr-BE" dirty="0"/>
              <a:t> in </a:t>
            </a:r>
            <a:r>
              <a:rPr lang="fr-BE" dirty="0" err="1"/>
              <a:t>noemer</a:t>
            </a:r>
            <a:r>
              <a:rPr lang="fr-BE" dirty="0"/>
              <a:t> (</a:t>
            </a:r>
            <a:r>
              <a:rPr lang="fr-BE" dirty="0" err="1"/>
              <a:t>eventueel</a:t>
            </a:r>
            <a:r>
              <a:rPr lang="fr-BE" dirty="0"/>
              <a:t> in </a:t>
            </a:r>
            <a:r>
              <a:rPr lang="fr-BE" dirty="0" err="1"/>
              <a:t>teller</a:t>
            </a:r>
            <a:r>
              <a:rPr lang="fr-BE" dirty="0"/>
              <a:t>)</a:t>
            </a:r>
          </a:p>
          <a:p>
            <a:pPr marL="324000" lvl="1" indent="0">
              <a:buNone/>
            </a:pPr>
            <a:r>
              <a:rPr lang="fr-BE" b="1" dirty="0" err="1"/>
              <a:t>Goniometrische</a:t>
            </a:r>
            <a:r>
              <a:rPr lang="fr-BE" b="1" dirty="0"/>
              <a:t> </a:t>
            </a:r>
            <a:r>
              <a:rPr lang="fr-BE" b="1" dirty="0" err="1"/>
              <a:t>functies</a:t>
            </a:r>
            <a:endParaRPr lang="fr-BE" b="1" dirty="0"/>
          </a:p>
          <a:p>
            <a:pPr lvl="2"/>
            <a:r>
              <a:rPr lang="fr-BE" dirty="0"/>
              <a:t>Sinus, cosinus, </a:t>
            </a:r>
            <a:r>
              <a:rPr lang="fr-BE" dirty="0" err="1"/>
              <a:t>tangens</a:t>
            </a:r>
            <a:r>
              <a:rPr lang="fr-BE" dirty="0"/>
              <a:t> en </a:t>
            </a:r>
            <a:r>
              <a:rPr lang="fr-BE" dirty="0" err="1"/>
              <a:t>cotangens</a:t>
            </a:r>
            <a:endParaRPr lang="fr-BE" dirty="0"/>
          </a:p>
          <a:p>
            <a:pPr marL="324000" lvl="1" indent="0">
              <a:buNone/>
            </a:pPr>
            <a:r>
              <a:rPr lang="fr-BE" b="1" dirty="0" err="1"/>
              <a:t>Cyclometrische</a:t>
            </a:r>
            <a:r>
              <a:rPr lang="fr-BE" b="1" dirty="0"/>
              <a:t> </a:t>
            </a:r>
            <a:r>
              <a:rPr lang="fr-BE" b="1" dirty="0" err="1"/>
              <a:t>functies</a:t>
            </a:r>
            <a:endParaRPr lang="fr-BE" b="1" dirty="0"/>
          </a:p>
          <a:p>
            <a:pPr lvl="2"/>
            <a:r>
              <a:rPr lang="fr-BE" dirty="0" err="1"/>
              <a:t>Boogsinus</a:t>
            </a:r>
            <a:r>
              <a:rPr lang="fr-BE" dirty="0"/>
              <a:t>, </a:t>
            </a:r>
            <a:r>
              <a:rPr lang="fr-BE" dirty="0" err="1"/>
              <a:t>boogcosines</a:t>
            </a:r>
            <a:r>
              <a:rPr lang="fr-BE" dirty="0"/>
              <a:t>, </a:t>
            </a:r>
            <a:r>
              <a:rPr lang="fr-BE" dirty="0" err="1"/>
              <a:t>boogtangens</a:t>
            </a:r>
            <a:r>
              <a:rPr lang="fr-BE" dirty="0"/>
              <a:t>, </a:t>
            </a:r>
            <a:r>
              <a:rPr lang="fr-BE" dirty="0" err="1"/>
              <a:t>boogcotangens</a:t>
            </a:r>
            <a:endParaRPr lang="fr-BE" dirty="0"/>
          </a:p>
          <a:p>
            <a:pPr marL="324000" lvl="1" indent="0">
              <a:buNone/>
            </a:pPr>
            <a:r>
              <a:rPr lang="fr-BE" b="1" dirty="0" err="1"/>
              <a:t>Exponentiële</a:t>
            </a:r>
            <a:r>
              <a:rPr lang="fr-BE" b="1" dirty="0"/>
              <a:t> </a:t>
            </a:r>
            <a:r>
              <a:rPr lang="fr-BE" b="1" dirty="0" err="1"/>
              <a:t>functies</a:t>
            </a:r>
            <a:r>
              <a:rPr lang="fr-BE" b="1" dirty="0"/>
              <a:t> </a:t>
            </a:r>
            <a:r>
              <a:rPr lang="fr-BE" dirty="0"/>
              <a:t>en </a:t>
            </a:r>
            <a:r>
              <a:rPr lang="fr-BE" b="1" dirty="0" err="1"/>
              <a:t>logaritmische</a:t>
            </a:r>
            <a:r>
              <a:rPr lang="fr-BE" b="1" dirty="0"/>
              <a:t> </a:t>
            </a:r>
            <a:r>
              <a:rPr lang="fr-BE" b="1" dirty="0" err="1"/>
              <a:t>functies</a:t>
            </a:r>
            <a:endParaRPr lang="fr-BE" b="1" dirty="0"/>
          </a:p>
          <a:p>
            <a:pPr lvl="2"/>
            <a:endParaRPr lang="fr-BE" dirty="0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D53232DB-2129-8A62-43F5-44F637DF01ED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76184FCF-92DB-9D57-E493-7A2CED7902E4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07161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D6D18C3-7EFC-E722-9698-2DE0EC31C196}"/>
              </a:ext>
            </a:extLst>
          </p:cNvPr>
          <p:cNvSpPr/>
          <p:nvPr/>
        </p:nvSpPr>
        <p:spPr>
          <a:xfrm>
            <a:off x="-349287" y="3429000"/>
            <a:ext cx="12879977" cy="29096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EE864CFE-A463-D481-8568-5FAA2A6744BE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A44A926-5B8A-CE5F-B3E1-D34EC0C8E3F6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15533AB-3B84-9B3D-0C7F-0B047BCDE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76" y="3457028"/>
            <a:ext cx="3438447" cy="28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2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Deze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integraal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moet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tweezijdig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bekeken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worden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(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hebben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namelijk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absolute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waarde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)  Als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≥0→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B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fr-B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 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𝑚𝑎𝑎𝑟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𝑎𝑙𝑠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≤0 →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B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fr-B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=−8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</m:oMath>
                </a14:m>
                <a:endParaRPr lang="fr-BE" b="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fr-B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sSup>
                                <m:sSupPr>
                                  <m:ctrlP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  <m:e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Pre>
                                    <m:sPrePr>
                                      <m:ctrlP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b>
                                    <m:sup>
                                      <m: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fr-B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B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−8∗</m:t>
                                          </m:r>
                                          <m:f>
                                            <m:fPr>
                                              <m:ctrlPr>
                                                <a:rPr lang="fr-B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fr-BE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BE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BE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fr-B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+0=32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nl-BE" b="0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fr-BE" dirty="0">
                                          <a:solidFill>
                                            <a:schemeClr val="accent1"/>
                                          </a:solidFill>
                                          <a:sym typeface="Wingdings" panose="05000000000000000000" pitchFamily="2" charset="2"/>
                                        </a:rPr>
                                        <m:t>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fr-BE" b="1" dirty="0">
                                          <a:solidFill>
                                            <a:schemeClr val="accent1"/>
                                          </a:solidFill>
                                          <a:sym typeface="Wingdings" panose="05000000000000000000" pitchFamily="2" charset="2"/>
                                        </a:rPr>
                                        <m:t>Antwoord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fr-BE" b="1" dirty="0">
                                          <a:solidFill>
                                            <a:schemeClr val="accent1"/>
                                          </a:solidFill>
                                          <a:sym typeface="Wingdings" panose="05000000000000000000" pitchFamily="2" charset="2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nl-BE" b="1" dirty="0" smtClean="0">
                                          <a:solidFill>
                                            <a:schemeClr val="accent1"/>
                                          </a:solidFill>
                                          <a:sym typeface="Wingdings" panose="05000000000000000000" pitchFamily="2" charset="2"/>
                                        </a:rPr>
                                        <m:t>D</m:t>
                                      </m:r>
                                    </m:e>
                                  </m:sPre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 b="-208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023AAA44-40DB-D622-DEE9-5B74FD26D611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2ABA4C06-287E-B88A-047E-5647E0705AAB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6A6D8B16-C8B6-A53D-47C2-3166A282A788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3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5BDDDA30-0C2E-F93B-118A-2973F045E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943" y="2318548"/>
            <a:ext cx="1653935" cy="138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20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3F8C496-0A28-CF88-8127-286F0186ADA4}"/>
              </a:ext>
            </a:extLst>
          </p:cNvPr>
          <p:cNvSpPr/>
          <p:nvPr/>
        </p:nvSpPr>
        <p:spPr>
          <a:xfrm>
            <a:off x="-349287" y="3429000"/>
            <a:ext cx="12879977" cy="29096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BABB6B4F-47C7-E14E-215A-B0C685C0BAEB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Oppervlakte</a:t>
            </a:r>
            <a:r>
              <a:rPr lang="fr-BE" sz="2400" dirty="0"/>
              <a:t> via </a:t>
            </a:r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C623A525-AF54-743D-50DE-A534DFC51AF0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4BAB3E1-AA77-E22F-B067-67A037120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197" y="3674930"/>
            <a:ext cx="6525010" cy="220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8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39797" y="4509987"/>
                <a:ext cx="11301808" cy="111998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r>
                  <a:rPr lang="fr-BE" sz="16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Probeer</a:t>
                </a:r>
                <a:r>
                  <a:rPr lang="fr-BE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dergelijke</a:t>
                </a:r>
                <a:r>
                  <a:rPr lang="fr-BE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oefeningen</a:t>
                </a:r>
                <a:r>
                  <a:rPr lang="fr-BE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zeker</a:t>
                </a:r>
                <a:r>
                  <a:rPr lang="fr-BE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tekening</a:t>
                </a:r>
                <a:r>
                  <a:rPr lang="fr-BE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te </a:t>
                </a:r>
                <a:r>
                  <a:rPr lang="fr-BE" sz="16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maken</a:t>
                </a:r>
                <a:r>
                  <a:rPr lang="fr-BE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als</a:t>
                </a:r>
                <a:r>
                  <a:rPr lang="fr-BE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deze</a:t>
                </a:r>
                <a:r>
                  <a:rPr lang="fr-BE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niet </a:t>
                </a:r>
                <a:r>
                  <a:rPr lang="fr-BE" sz="16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voorhanden</a:t>
                </a:r>
                <a:r>
                  <a:rPr lang="fr-BE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! </a:t>
                </a:r>
              </a:p>
              <a:p>
                <a:pPr algn="ctr"/>
                <a:r>
                  <a:rPr lang="fr-BE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Y²=4-x </a:t>
                </a:r>
                <a:r>
                  <a:rPr lang="fr-BE" sz="16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parabool</a:t>
                </a:r>
                <a:r>
                  <a:rPr lang="fr-BE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die </a:t>
                </a:r>
                <a:r>
                  <a:rPr lang="fr-BE" sz="16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zijdelings</a:t>
                </a:r>
                <a:r>
                  <a:rPr lang="fr-BE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ligt</a:t>
                </a:r>
                <a:r>
                  <a:rPr lang="fr-BE" sz="1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fr-BE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fr-BE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fr-BE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fr-BE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4−</m:t>
                        </m:r>
                        <m:r>
                          <a:rPr lang="fr-BE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rad>
                    <m:r>
                      <a:rPr lang="fr-BE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 </m:t>
                    </m:r>
                  </m:oMath>
                </a14:m>
                <a:r>
                  <a:rPr lang="fr-BE" sz="1600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hoeven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slechts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één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oppervlakte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te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berekenen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en dit te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vermenigvuldigen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met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twee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,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gezien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de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figuur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symmetrisch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tegenover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de x-as. De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grenzen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van onze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integraal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zijn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het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nulpunt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(4,0) en het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snijpunt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met y-as (0,2)</a:t>
                </a:r>
              </a:p>
              <a:p>
                <a:pPr algn="ctr"/>
                <a:endParaRPr lang="fr-BE" sz="1600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BE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limLoc m:val="undOvr"/>
                          <m:ctrlPr>
                            <a:rPr lang="fr-BE" sz="1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fr-BE" sz="1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BE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r>
                                <a:rPr lang="fr-BE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=2∗(0−(−</m:t>
                          </m:r>
                          <m:f>
                            <m:fPr>
                              <m:ctrlPr>
                                <a:rPr lang="fr-BE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BE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BE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fr-BE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fr-BE" sz="1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BE" sz="1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fr-BE" sz="1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fr-BE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)=2∗</m:t>
                      </m:r>
                      <m:f>
                        <m:fPr>
                          <m:ctrlP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r-BE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fr-BE" sz="160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 </m:t>
                      </m:r>
                      <m:r>
                        <m:rPr>
                          <m:nor/>
                        </m:rPr>
                        <a:rPr lang="fr-BE" sz="1600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sz="1600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nl-BE" sz="1600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C</m:t>
                      </m:r>
                    </m:oMath>
                  </m:oMathPara>
                </a14:m>
                <a:endParaRPr lang="fr-BE" sz="1600" b="0" dirty="0">
                  <a:solidFill>
                    <a:schemeClr val="accent1"/>
                  </a:solidFill>
                </a:endParaRPr>
              </a:p>
              <a:p>
                <a:pPr algn="ctr"/>
                <a:endParaRPr lang="fr-BE" sz="1600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sz="1600" dirty="0" err="1">
                    <a:solidFill>
                      <a:schemeClr val="accent1"/>
                    </a:solidFill>
                  </a:rPr>
                  <a:t>Een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andere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,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gevorderde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,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methode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integreren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naar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y en de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functie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laten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staan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. </a:t>
                </a:r>
                <a:br>
                  <a:rPr lang="fr-BE" sz="1600" dirty="0">
                    <a:solidFill>
                      <a:schemeClr val="accent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BE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nl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4−</m:t>
                          </m:r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²)</m:t>
                          </m:r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=32/2 </m:t>
                          </m:r>
                        </m:e>
                      </m:nary>
                    </m:oMath>
                  </m:oMathPara>
                </a14:m>
                <a:endParaRPr lang="fr-BE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97" y="4509987"/>
                <a:ext cx="11301808" cy="1119983"/>
              </a:xfrm>
              <a:prstGeom prst="roundRect">
                <a:avLst/>
              </a:prstGeom>
              <a:blipFill>
                <a:blip r:embed="rId2"/>
                <a:stretch>
                  <a:fillRect t="-97753" b="-2134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3E14477C-4D37-C466-3B04-E25896C30426}"/>
              </a:ext>
            </a:extLst>
          </p:cNvPr>
          <p:cNvSpPr/>
          <p:nvPr/>
        </p:nvSpPr>
        <p:spPr>
          <a:xfrm>
            <a:off x="-349287" y="1948234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89D0817D-EE2B-30BC-20A1-21C5AC08C3BF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Oppervlakte</a:t>
            </a:r>
            <a:br>
              <a:rPr lang="fr-BE" sz="2400" dirty="0"/>
            </a:br>
            <a:r>
              <a:rPr lang="fr-BE" sz="2400" dirty="0"/>
              <a:t>via </a:t>
            </a:r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9108B3C-7795-467D-EDB2-78C789EF4565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4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C7969AF-BE6F-8EA2-C71A-60987E316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209" y="2031647"/>
            <a:ext cx="3606985" cy="12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77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42FE1AC-50C5-1061-84A3-936F325C7A80}"/>
              </a:ext>
            </a:extLst>
          </p:cNvPr>
          <p:cNvSpPr/>
          <p:nvPr/>
        </p:nvSpPr>
        <p:spPr>
          <a:xfrm>
            <a:off x="-349287" y="3429000"/>
            <a:ext cx="12879977" cy="30183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C3387805-6648-75C4-4AF9-76D8EF9D849B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Oppervlakte</a:t>
            </a:r>
            <a:r>
              <a:rPr lang="fr-BE" sz="2400" dirty="0"/>
              <a:t> via </a:t>
            </a:r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5BA194A2-A099-F867-C1D8-28D41CC27528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ED336DF-B0C5-5946-3C00-75E7605209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091"/>
          <a:stretch/>
        </p:blipFill>
        <p:spPr>
          <a:xfrm>
            <a:off x="2028324" y="3453028"/>
            <a:ext cx="4252285" cy="299429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73CC9E1-865A-470D-B219-5380C7E679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909"/>
          <a:stretch/>
        </p:blipFill>
        <p:spPr>
          <a:xfrm>
            <a:off x="6280609" y="3679069"/>
            <a:ext cx="4252285" cy="1057031"/>
          </a:xfrm>
          <a:prstGeom prst="rect">
            <a:avLst/>
          </a:prstGeom>
        </p:spPr>
      </p:pic>
      <p:pic>
        <p:nvPicPr>
          <p:cNvPr id="10" name="Afbeelding 9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4D3901DC-6AE6-0F34-E5D4-62731D440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1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Bepaal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eerst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snijpunten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van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grafieken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+1=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 &amp; −1</m:t>
                    </m:r>
                  </m:oMath>
                </a14:m>
                <a:endParaRPr lang="fr-BE" b="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integraal</a:t>
                </a:r>
                <a:r>
                  <a:rPr lang="fr-BE" dirty="0">
                    <a:solidFill>
                      <a:schemeClr val="accent1"/>
                    </a:solidFill>
                  </a:rPr>
                  <a:t> die het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oppervlakte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geeft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integraal</a:t>
                </a:r>
                <a:r>
                  <a:rPr lang="fr-BE" dirty="0">
                    <a:solidFill>
                      <a:schemeClr val="accent1"/>
                    </a:solidFill>
                  </a:rPr>
                  <a:t> van x+2  -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</a:rPr>
                  <a:t> van x²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fr-B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nary>
                    <m:nary>
                      <m:naryPr>
                        <m:limLoc m:val="undOvr"/>
                        <m:ctrlPr>
                          <a:rPr lang="fr-B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BE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 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Antwoord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nl-BE" b="1" i="0" dirty="0" smtClean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D</m:t>
                    </m:r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7AD6E2FE-BC7A-CD50-FE77-66DBA3639A6A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CE6B8CC5-668E-70CE-C7F2-98A93A263DDD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8904DD0-8015-B962-26D9-613AD8D5414F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3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BD3E8E3-669F-2545-6BB5-C714AEC6A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062" y="2318548"/>
            <a:ext cx="1395697" cy="132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86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0D1A58EF-BCE4-F258-63DF-146057451DE1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Oppervlakte</a:t>
            </a:r>
            <a:r>
              <a:rPr lang="fr-BE" sz="2400" dirty="0"/>
              <a:t> via </a:t>
            </a:r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BA657E35-A08A-538F-5EE3-22ABBFFD791F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4CA55E1-7FAE-96D4-478E-1557FFBAEF80}"/>
              </a:ext>
            </a:extLst>
          </p:cNvPr>
          <p:cNvSpPr/>
          <p:nvPr/>
        </p:nvSpPr>
        <p:spPr>
          <a:xfrm>
            <a:off x="-349287" y="3429000"/>
            <a:ext cx="12879977" cy="29096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6055AE2-8DD2-AAC9-2628-57F85234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252"/>
          <a:stretch/>
        </p:blipFill>
        <p:spPr>
          <a:xfrm>
            <a:off x="2776826" y="3429000"/>
            <a:ext cx="3854648" cy="290964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0AED1B4-59CE-8232-7522-8E7DCBCE6C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115"/>
          <a:stretch/>
        </p:blipFill>
        <p:spPr>
          <a:xfrm>
            <a:off x="6346744" y="3633020"/>
            <a:ext cx="3854648" cy="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00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oefening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geven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al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deel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van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oplossing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, om het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sneller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te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laten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gaan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trekken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wederom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twee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integralen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van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elkaar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af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om het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gearceerde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deel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te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bekomen</a:t>
                </a:r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fr-B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brk m:alnAt="24"/>
                              </m:rPr>
                              <a:rPr lang="fr-BE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m:rPr>
                                <m:brk m:alnAt="24"/>
                              </m:r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𝑠𝑖</m:t>
                        </m:r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𝑥𝑑𝑥</m:t>
                        </m:r>
                      </m:e>
                    </m:nary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brk m:alnAt="24"/>
                              </m:r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𝑥𝑑𝑥</m:t>
                        </m:r>
                      </m:e>
                    </m:nary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brk m:alnAt="24"/>
                              </m:r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  <m:e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BE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 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Antwoord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nl-BE" b="1" i="0" dirty="0" smtClean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C</m:t>
                    </m:r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37C74222-CD4B-2D4D-2724-6FCD2384347F}"/>
              </a:ext>
            </a:extLst>
          </p:cNvPr>
          <p:cNvSpPr/>
          <p:nvPr/>
        </p:nvSpPr>
        <p:spPr>
          <a:xfrm>
            <a:off x="-349287" y="2318549"/>
            <a:ext cx="12879977" cy="138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F185A74B-B7A7-2ADB-0845-AB7FC7CA569A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Integralen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776F1A20-E1F8-332D-25F3-6985917C6BB2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3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C41992AB-A7D9-8B85-7078-679CE1B25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218" y="2340354"/>
            <a:ext cx="1364967" cy="134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52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D4FE3-0654-70B3-BE5C-8D7FB83E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95" y="1983260"/>
            <a:ext cx="11029615" cy="594873"/>
          </a:xfrm>
        </p:spPr>
        <p:txBody>
          <a:bodyPr numCol="1">
            <a:normAutofit/>
          </a:bodyPr>
          <a:lstStyle/>
          <a:p>
            <a:pPr marL="324000" lvl="1" indent="0">
              <a:buNone/>
            </a:pPr>
            <a:r>
              <a:rPr lang="fr-BE" sz="2400" b="1" dirty="0" err="1"/>
              <a:t>Veeltermfuncties</a:t>
            </a:r>
            <a:endParaRPr lang="fr-BE" b="1" dirty="0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D48329CD-46AB-A070-6DC4-C74E7EA764D1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6067582F-A1B1-4A16-5B56-058743127F78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 10">
                <a:extLst>
                  <a:ext uri="{FF2B5EF4-FFF2-40B4-BE49-F238E27FC236}">
                    <a16:creationId xmlns:a16="http://schemas.microsoft.com/office/drawing/2014/main" id="{7540D3F4-B627-C9F5-D8C1-DB9B811F6D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2786892"/>
                  </p:ext>
                </p:extLst>
              </p:nvPr>
            </p:nvGraphicFramePr>
            <p:xfrm>
              <a:off x="977031" y="2605281"/>
              <a:ext cx="9281787" cy="396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6393">
                      <a:extLst>
                        <a:ext uri="{9D8B030D-6E8A-4147-A177-3AD203B41FA5}">
                          <a16:colId xmlns:a16="http://schemas.microsoft.com/office/drawing/2014/main" val="1842682476"/>
                        </a:ext>
                      </a:extLst>
                    </a:gridCol>
                    <a:gridCol w="4448358">
                      <a:extLst>
                        <a:ext uri="{9D8B030D-6E8A-4147-A177-3AD203B41FA5}">
                          <a16:colId xmlns:a16="http://schemas.microsoft.com/office/drawing/2014/main" val="3883054492"/>
                        </a:ext>
                      </a:extLst>
                    </a:gridCol>
                    <a:gridCol w="2307036">
                      <a:extLst>
                        <a:ext uri="{9D8B030D-6E8A-4147-A177-3AD203B41FA5}">
                          <a16:colId xmlns:a16="http://schemas.microsoft.com/office/drawing/2014/main" val="1334923656"/>
                        </a:ext>
                      </a:extLst>
                    </a:gridCol>
                  </a:tblGrid>
                  <a:tr h="73968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Graad</a:t>
                          </a: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 0= Constante </a:t>
                          </a: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functie</a:t>
                          </a:r>
                          <a:endParaRPr lang="fr-BE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Voorbeeld: </a:t>
                          </a:r>
                          <a14:m>
                            <m:oMath xmlns:m="http://schemas.openxmlformats.org/officeDocument/2006/math"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endParaRPr lang="fr-BE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828441"/>
                      </a:ext>
                    </a:extLst>
                  </a:tr>
                  <a:tr h="78616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Graad</a:t>
                          </a: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 1= </a:t>
                          </a: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Rechte</a:t>
                          </a: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functie</a:t>
                          </a: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 (</a:t>
                          </a: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zie</a:t>
                          </a: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ook</a:t>
                          </a: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: RICO)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BE" b="0" dirty="0"/>
                            <a:t>Voorbeeld: </a:t>
                          </a:r>
                          <a14:m>
                            <m:oMath xmlns:m="http://schemas.openxmlformats.org/officeDocument/2006/math"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</m:oMath>
                          </a14:m>
                          <a:endParaRPr lang="fr-BE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677182"/>
                      </a:ext>
                    </a:extLst>
                  </a:tr>
                  <a:tr h="86180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Graad</a:t>
                          </a: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 2= </a:t>
                          </a: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Parabool</a:t>
                          </a:r>
                          <a:endParaRPr lang="fr-BE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BE" b="0" dirty="0"/>
                            <a:t>Voorbeeld: </a:t>
                          </a:r>
                          <a14:m>
                            <m:oMath xmlns:m="http://schemas.openxmlformats.org/officeDocument/2006/math"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BE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+1 | 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sSup>
                                <m:sSupPr>
                                  <m:ctrlPr>
                                    <a:rPr lang="fr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oMath>
                          </a14:m>
                          <a:r>
                            <a:rPr lang="fr-BE" b="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307444"/>
                      </a:ext>
                    </a:extLst>
                  </a:tr>
                  <a:tr h="78616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Graad</a:t>
                          </a: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 -1 = </a:t>
                          </a: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Hyperbool</a:t>
                          </a:r>
                          <a:endParaRPr lang="fr-BE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BE" b="0" dirty="0"/>
                            <a:t>Voorbeeld: </a:t>
                          </a:r>
                          <a14:m>
                            <m:oMath xmlns:m="http://schemas.openxmlformats.org/officeDocument/2006/math"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endParaRPr lang="nl-BE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117715"/>
                      </a:ext>
                    </a:extLst>
                  </a:tr>
                  <a:tr h="78616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Graad</a:t>
                          </a: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 ½ = </a:t>
                          </a: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Irrationale</a:t>
                          </a: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functie</a:t>
                          </a:r>
                          <a:endParaRPr lang="fr-BE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BE" b="0" dirty="0"/>
                            <a:t>Voorbeeld: </a:t>
                          </a:r>
                          <a14:m>
                            <m:oMath xmlns:m="http://schemas.openxmlformats.org/officeDocument/2006/math"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rad>
                                <m:radPr>
                                  <m:degHide m:val="on"/>
                                  <m:ctrlPr>
                                    <a:rPr lang="fr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oMath>
                          </a14:m>
                          <a:endParaRPr lang="fr-BE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635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 10">
                <a:extLst>
                  <a:ext uri="{FF2B5EF4-FFF2-40B4-BE49-F238E27FC236}">
                    <a16:creationId xmlns:a16="http://schemas.microsoft.com/office/drawing/2014/main" id="{7540D3F4-B627-C9F5-D8C1-DB9B811F6D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2786892"/>
                  </p:ext>
                </p:extLst>
              </p:nvPr>
            </p:nvGraphicFramePr>
            <p:xfrm>
              <a:off x="977031" y="2605281"/>
              <a:ext cx="9281787" cy="396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6393">
                      <a:extLst>
                        <a:ext uri="{9D8B030D-6E8A-4147-A177-3AD203B41FA5}">
                          <a16:colId xmlns:a16="http://schemas.microsoft.com/office/drawing/2014/main" val="1842682476"/>
                        </a:ext>
                      </a:extLst>
                    </a:gridCol>
                    <a:gridCol w="4448358">
                      <a:extLst>
                        <a:ext uri="{9D8B030D-6E8A-4147-A177-3AD203B41FA5}">
                          <a16:colId xmlns:a16="http://schemas.microsoft.com/office/drawing/2014/main" val="3883054492"/>
                        </a:ext>
                      </a:extLst>
                    </a:gridCol>
                    <a:gridCol w="2307036">
                      <a:extLst>
                        <a:ext uri="{9D8B030D-6E8A-4147-A177-3AD203B41FA5}">
                          <a16:colId xmlns:a16="http://schemas.microsoft.com/office/drawing/2014/main" val="1334923656"/>
                        </a:ext>
                      </a:extLst>
                    </a:gridCol>
                  </a:tblGrid>
                  <a:tr h="73968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Graad</a:t>
                          </a: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 0= Constante </a:t>
                          </a: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functie</a:t>
                          </a:r>
                          <a:endParaRPr lang="fr-BE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6695" t="-1724" r="-52137" b="-44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828441"/>
                      </a:ext>
                    </a:extLst>
                  </a:tr>
                  <a:tr h="78616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Graad</a:t>
                          </a: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 1= </a:t>
                          </a: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Rechte</a:t>
                          </a: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functie</a:t>
                          </a: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 (</a:t>
                          </a: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zie</a:t>
                          </a: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ook</a:t>
                          </a: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: RICO)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6695" t="-95161" r="-52137" b="-3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677182"/>
                      </a:ext>
                    </a:extLst>
                  </a:tr>
                  <a:tr h="86180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Graad</a:t>
                          </a: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 2= </a:t>
                          </a: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Parabool</a:t>
                          </a:r>
                          <a:endParaRPr lang="fr-BE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6695" t="-177941" r="-52137" b="-186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307444"/>
                      </a:ext>
                    </a:extLst>
                  </a:tr>
                  <a:tr h="78616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Graad</a:t>
                          </a: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 -1 = </a:t>
                          </a: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Hyperbool</a:t>
                          </a:r>
                          <a:endParaRPr lang="fr-BE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6695" t="-304839" r="-52137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117715"/>
                      </a:ext>
                    </a:extLst>
                  </a:tr>
                  <a:tr h="78616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Graad</a:t>
                          </a: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 ½ = </a:t>
                          </a: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Irrationale</a:t>
                          </a:r>
                          <a:r>
                            <a:rPr lang="fr-BE" b="0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fr-BE" b="0" dirty="0" err="1">
                              <a:solidFill>
                                <a:schemeClr val="accent1"/>
                              </a:solidFill>
                            </a:rPr>
                            <a:t>functie</a:t>
                          </a:r>
                          <a:endParaRPr lang="fr-BE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6695" t="-404839" r="-52137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6351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Picture 2" descr="Plot">
            <a:extLst>
              <a:ext uri="{FF2B5EF4-FFF2-40B4-BE49-F238E27FC236}">
                <a16:creationId xmlns:a16="http://schemas.microsoft.com/office/drawing/2014/main" id="{5A79BB18-D676-502E-05D1-00D78FC0F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655" y="2608690"/>
            <a:ext cx="726595" cy="72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2D7E2CF7-2DAB-F923-C744-F47B07BE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368" y="3385223"/>
            <a:ext cx="1097170" cy="729897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E867A6E7-EA89-76C6-FF17-36B41F9131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368"/>
          <a:stretch/>
        </p:blipFill>
        <p:spPr>
          <a:xfrm>
            <a:off x="8671399" y="4197400"/>
            <a:ext cx="1031367" cy="744389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E54FC548-360D-B66E-0791-BBE0BB286B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1095"/>
          <a:stretch/>
        </p:blipFill>
        <p:spPr>
          <a:xfrm>
            <a:off x="8652373" y="5038671"/>
            <a:ext cx="1074044" cy="699737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96CAA69A-50DA-93BA-CC90-12D05F44F6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1095"/>
          <a:stretch/>
        </p:blipFill>
        <p:spPr>
          <a:xfrm>
            <a:off x="8556117" y="5826461"/>
            <a:ext cx="1031368" cy="69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894" y="2690956"/>
                <a:ext cx="11029615" cy="2414547"/>
              </a:xfrm>
            </p:spPr>
            <p:txBody>
              <a:bodyPr numCol="1">
                <a:normAutofit/>
              </a:bodyPr>
              <a:lstStyle/>
              <a:p>
                <a:pPr lvl="2"/>
                <a:r>
                  <a:rPr lang="fr-BE" dirty="0" err="1"/>
                  <a:t>Veelterm</a:t>
                </a:r>
                <a:r>
                  <a:rPr lang="fr-BE" dirty="0"/>
                  <a:t> in </a:t>
                </a:r>
                <a:r>
                  <a:rPr lang="fr-BE" dirty="0" err="1"/>
                  <a:t>noemer</a:t>
                </a:r>
                <a:r>
                  <a:rPr lang="fr-BE" dirty="0"/>
                  <a:t> (</a:t>
                </a:r>
                <a:r>
                  <a:rPr lang="fr-BE" dirty="0" err="1"/>
                  <a:t>eventueel</a:t>
                </a:r>
                <a:r>
                  <a:rPr lang="fr-BE" dirty="0"/>
                  <a:t> in </a:t>
                </a:r>
                <a:r>
                  <a:rPr lang="fr-BE" dirty="0" err="1"/>
                  <a:t>teller</a:t>
                </a:r>
                <a:r>
                  <a:rPr lang="fr-BE" dirty="0"/>
                  <a:t>)</a:t>
                </a:r>
              </a:p>
              <a:p>
                <a:pPr lvl="2"/>
                <a:r>
                  <a:rPr lang="fr-BE" dirty="0" err="1"/>
                  <a:t>Voorbeeld</a:t>
                </a:r>
                <a:r>
                  <a:rPr lang="fr-BE" dirty="0"/>
                  <a:t>: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fr-BE" dirty="0"/>
              </a:p>
              <a:p>
                <a:pPr lvl="3"/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sSup>
                          <m:sSup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fr-BE" dirty="0"/>
              </a:p>
              <a:p>
                <a:pPr lvl="2"/>
                <a:endParaRPr lang="fr-B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894" y="2690956"/>
                <a:ext cx="11029615" cy="241454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CD0AF30A-B5AC-B637-B61C-E6D19565AD7A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E679967F-D30A-2DCA-5A63-F816962FEA0B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C77927-C24C-9C93-7328-43D088534DBA}"/>
              </a:ext>
            </a:extLst>
          </p:cNvPr>
          <p:cNvSpPr txBox="1">
            <a:spLocks/>
          </p:cNvSpPr>
          <p:nvPr/>
        </p:nvSpPr>
        <p:spPr>
          <a:xfrm>
            <a:off x="575895" y="1983260"/>
            <a:ext cx="11029615" cy="59487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lvl="1" indent="0">
              <a:buNone/>
            </a:pPr>
            <a:r>
              <a:rPr lang="fr-BE" sz="2400" b="1" dirty="0" err="1"/>
              <a:t>Rationale</a:t>
            </a:r>
            <a:r>
              <a:rPr lang="fr-BE" sz="2400" b="1" dirty="0"/>
              <a:t> </a:t>
            </a:r>
            <a:r>
              <a:rPr lang="fr-BE" sz="2400" b="1" dirty="0" err="1"/>
              <a:t>functies</a:t>
            </a:r>
            <a:endParaRPr lang="fr-BE" sz="2400" b="1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4F347076-8A5A-EED4-173B-339AE88DBE87}"/>
              </a:ext>
            </a:extLst>
          </p:cNvPr>
          <p:cNvSpPr/>
          <p:nvPr/>
        </p:nvSpPr>
        <p:spPr>
          <a:xfrm>
            <a:off x="5436296" y="2066184"/>
            <a:ext cx="4759890" cy="4535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5CCE4116-863C-1751-1E6F-936BCDED78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535"/>
          <a:stretch/>
        </p:blipFill>
        <p:spPr>
          <a:xfrm>
            <a:off x="6411125" y="2273092"/>
            <a:ext cx="3000147" cy="1982040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F2FEA70-F505-2191-D3EC-62194DF80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517"/>
          <a:stretch/>
        </p:blipFill>
        <p:spPr>
          <a:xfrm>
            <a:off x="6411125" y="4384062"/>
            <a:ext cx="3000147" cy="199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17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CFAFCBB9-9D43-BA47-233A-3031A5F83462}"/>
              </a:ext>
            </a:extLst>
          </p:cNvPr>
          <p:cNvSpPr/>
          <p:nvPr/>
        </p:nvSpPr>
        <p:spPr>
          <a:xfrm>
            <a:off x="5436296" y="2066184"/>
            <a:ext cx="4759890" cy="35072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766544"/>
                <a:ext cx="11029615" cy="2414547"/>
              </a:xfrm>
            </p:spPr>
            <p:txBody>
              <a:bodyPr numCol="1">
                <a:normAutofit/>
              </a:bodyPr>
              <a:lstStyle/>
              <a:p>
                <a:pPr lvl="2"/>
                <a:r>
                  <a:rPr lang="fr-BE" dirty="0"/>
                  <a:t>Sinus, cosinus, </a:t>
                </a:r>
                <a:r>
                  <a:rPr lang="fr-BE" dirty="0" err="1"/>
                  <a:t>tangens</a:t>
                </a:r>
                <a:r>
                  <a:rPr lang="fr-BE" dirty="0"/>
                  <a:t> en </a:t>
                </a:r>
                <a:r>
                  <a:rPr lang="fr-BE" dirty="0" err="1"/>
                  <a:t>cotangens</a:t>
                </a:r>
                <a:endParaRPr lang="fr-BE" dirty="0"/>
              </a:p>
              <a:p>
                <a:pPr lvl="2"/>
                <a:r>
                  <a:rPr lang="fr-BE" dirty="0" err="1"/>
                  <a:t>Voorbeeld</a:t>
                </a:r>
                <a:r>
                  <a:rPr lang="fr-BE" dirty="0"/>
                  <a:t>: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fr-BE" b="0" dirty="0"/>
              </a:p>
              <a:p>
                <a:pPr lvl="3"/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BE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BE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fr-BE" b="0" dirty="0"/>
              </a:p>
              <a:p>
                <a:pPr lvl="3"/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=3∗</m:t>
                    </m:r>
                    <m:func>
                      <m:func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BE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fr-BE" b="0" dirty="0"/>
              </a:p>
              <a:p>
                <a:pPr lvl="3"/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BE" b="0" i="0" smtClean="0">
                        <a:latin typeface="Cambria Math" panose="02040503050406030204" pitchFamily="18" charset="0"/>
                      </a:rPr>
                      <m:t>cot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B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766544"/>
                <a:ext cx="11029615" cy="241454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4FFAC2B-6516-6502-BD90-B7E7463ED6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463"/>
          <a:stretch/>
        </p:blipFill>
        <p:spPr>
          <a:xfrm>
            <a:off x="5626226" y="2275455"/>
            <a:ext cx="2100001" cy="1343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4ED06-76D5-7472-94D0-31255FBC59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463"/>
          <a:stretch/>
        </p:blipFill>
        <p:spPr>
          <a:xfrm>
            <a:off x="8096184" y="2188086"/>
            <a:ext cx="2100002" cy="1571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BA8898-1C5B-FB37-A881-151B3BA1B0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587"/>
          <a:stretch/>
        </p:blipFill>
        <p:spPr>
          <a:xfrm>
            <a:off x="5626225" y="3978505"/>
            <a:ext cx="2100001" cy="1381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8FA61B-9FF9-AE4F-3AFD-2F14EC5104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6463"/>
          <a:stretch/>
        </p:blipFill>
        <p:spPr>
          <a:xfrm>
            <a:off x="7923515" y="3973817"/>
            <a:ext cx="2100001" cy="1362075"/>
          </a:xfrm>
          <a:prstGeom prst="rect">
            <a:avLst/>
          </a:prstGeom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9493BF62-A2E9-327C-DF0A-145476433617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Functies</a:t>
            </a:r>
            <a:endParaRPr lang="fr-BE" sz="2400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CCB09428-C7AE-3296-E2C2-0DEB07C1A665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E5785C-3F8E-5B58-F42B-A7DAFEC601D0}"/>
              </a:ext>
            </a:extLst>
          </p:cNvPr>
          <p:cNvSpPr txBox="1">
            <a:spLocks/>
          </p:cNvSpPr>
          <p:nvPr/>
        </p:nvSpPr>
        <p:spPr>
          <a:xfrm>
            <a:off x="575895" y="1983260"/>
            <a:ext cx="11029615" cy="59487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lvl="1" indent="0">
              <a:buNone/>
            </a:pPr>
            <a:r>
              <a:rPr lang="fr-BE" sz="2400" b="1" dirty="0" err="1"/>
              <a:t>Goniometrische</a:t>
            </a:r>
            <a:r>
              <a:rPr lang="fr-BE" sz="2400" b="1" dirty="0"/>
              <a:t> </a:t>
            </a:r>
            <a:r>
              <a:rPr lang="fr-BE" sz="2400" b="1" dirty="0" err="1"/>
              <a:t>functies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3002846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Custom 4">
      <a:dk1>
        <a:sysClr val="windowText" lastClr="000000"/>
      </a:dk1>
      <a:lt1>
        <a:srgbClr val="F1ECEB"/>
      </a:lt1>
      <a:dk2>
        <a:srgbClr val="3D3D3D"/>
      </a:dk2>
      <a:lt2>
        <a:srgbClr val="EBEBEB"/>
      </a:lt2>
      <a:accent1>
        <a:srgbClr val="1B3151"/>
      </a:accent1>
      <a:accent2>
        <a:srgbClr val="17B790"/>
      </a:accent2>
      <a:accent3>
        <a:srgbClr val="93C2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Custom 1">
      <a:majorFont>
        <a:latin typeface="Nunito"/>
        <a:ea typeface=""/>
        <a:cs typeface=""/>
      </a:majorFont>
      <a:minorFont>
        <a:latin typeface="Nunito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E23B21-DC34-4888-9A6B-CAAFDD43DDF1}" vid="{2DB3D31D-B485-4579-A0E4-0E3B970FB1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17519</TotalTime>
  <Words>2403</Words>
  <Application>Microsoft Macintosh PowerPoint</Application>
  <PresentationFormat>Breedbeeld</PresentationFormat>
  <Paragraphs>438</Paragraphs>
  <Slides>67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67</vt:i4>
      </vt:variant>
    </vt:vector>
  </HeadingPairs>
  <TitlesOfParts>
    <vt:vector size="75" baseType="lpstr">
      <vt:lpstr>Arial</vt:lpstr>
      <vt:lpstr>Calibri</vt:lpstr>
      <vt:lpstr>Cambria Math</vt:lpstr>
      <vt:lpstr>Moranga</vt:lpstr>
      <vt:lpstr>Nunito</vt:lpstr>
      <vt:lpstr>Wingdings</vt:lpstr>
      <vt:lpstr>Wingdings 2</vt:lpstr>
      <vt:lpstr>Theme1</vt:lpstr>
      <vt:lpstr>Analyse</vt:lpstr>
      <vt:lpstr>Inhoud</vt:lpstr>
      <vt:lpstr>Wat is Analyse?</vt:lpstr>
      <vt:lpstr>Te kennen leerstof 2024</vt:lpstr>
      <vt:lpstr>Te kennen leerstof 2024</vt:lpstr>
      <vt:lpstr>Belangrijkste begrippen</vt:lpstr>
      <vt:lpstr>Belangrijkste begrippen</vt:lpstr>
      <vt:lpstr>Belangrijkste begrippen</vt:lpstr>
      <vt:lpstr>Belangrijkste begrippen</vt:lpstr>
      <vt:lpstr>Belangrijkste begrippen</vt:lpstr>
      <vt:lpstr>Belangrijkste begrippen</vt:lpstr>
      <vt:lpstr>Belangrijkste begrippen</vt:lpstr>
      <vt:lpstr>Belangrijkste begrippen</vt:lpstr>
      <vt:lpstr>Belangrijkste begrippen</vt:lpstr>
      <vt:lpstr>Belangrijkste begrippen</vt:lpstr>
      <vt:lpstr>Belangrijkste begrippen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</vt:vector>
  </TitlesOfParts>
  <Company>Nestle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Kernfysica</dc:title>
  <dc:creator>Caby,Maxim,BE-Brussels</dc:creator>
  <cp:lastModifiedBy>Hebe Vandevyvere 201913722</cp:lastModifiedBy>
  <cp:revision>16</cp:revision>
  <dcterms:created xsi:type="dcterms:W3CDTF">2023-12-05T15:59:13Z</dcterms:created>
  <dcterms:modified xsi:type="dcterms:W3CDTF">2024-11-27T10:59:07Z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2023-12-05T15:59:13Z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1dac45ac-10aa-4dac-a77f-ce1e480f3153</vt:lpwstr>
  </property>
  <property fmtid="{D5CDD505-2E9C-101B-9397-08002B2CF9AE}" pid="8" name="MSIP_Label_1ada0a2f-b917-4d51-b0d0-d418a10c8b23_ContentBits">
    <vt:lpwstr>0</vt:lpwstr>
  </property>
</Properties>
</file>