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89" r:id="rId8"/>
    <p:sldId id="268" r:id="rId9"/>
    <p:sldId id="269" r:id="rId10"/>
    <p:sldId id="270" r:id="rId11"/>
    <p:sldId id="271" r:id="rId12"/>
    <p:sldId id="291" r:id="rId13"/>
    <p:sldId id="292" r:id="rId14"/>
    <p:sldId id="296" r:id="rId15"/>
    <p:sldId id="275" r:id="rId16"/>
    <p:sldId id="298" r:id="rId17"/>
    <p:sldId id="294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151"/>
    <a:srgbClr val="93C2E8"/>
    <a:srgbClr val="17B790"/>
    <a:srgbClr val="F1ECEB"/>
    <a:srgbClr val="969FA7"/>
    <a:srgbClr val="45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6FACD6-056D-47FE-86CB-DFEE970022D3}" v="1" dt="2024-11-14T15:29:17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 Caby" userId="ead768d06bd7a0e3" providerId="LiveId" clId="{F76FACD6-056D-47FE-86CB-DFEE970022D3}"/>
    <pc:docChg chg="modSld">
      <pc:chgData name="Maxim Caby" userId="ead768d06bd7a0e3" providerId="LiveId" clId="{F76FACD6-056D-47FE-86CB-DFEE970022D3}" dt="2024-11-14T15:29:19.857" v="2" actId="20577"/>
      <pc:docMkLst>
        <pc:docMk/>
      </pc:docMkLst>
      <pc:sldChg chg="modSp mod">
        <pc:chgData name="Maxim Caby" userId="ead768d06bd7a0e3" providerId="LiveId" clId="{F76FACD6-056D-47FE-86CB-DFEE970022D3}" dt="2024-11-14T15:29:19.857" v="2" actId="20577"/>
        <pc:sldMkLst>
          <pc:docMk/>
          <pc:sldMk cId="3799214859" sldId="297"/>
        </pc:sldMkLst>
        <pc:spChg chg="mod">
          <ac:chgData name="Maxim Caby" userId="ead768d06bd7a0e3" providerId="LiveId" clId="{F76FACD6-056D-47FE-86CB-DFEE970022D3}" dt="2024-11-14T15:29:19.857" v="2" actId="20577"/>
          <ac:spMkLst>
            <pc:docMk/>
            <pc:sldMk cId="3799214859" sldId="297"/>
            <ac:spMk id="6" creationId="{93849E10-FF75-C725-E130-0C890AEC316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rgbClr val="1B31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819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1B31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736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rgbClr val="1B31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210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C7166-DDB0-40E8-96A1-D890886D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66112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4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orient="horz" pos="379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6264" y="538163"/>
            <a:ext cx="9299574" cy="938946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76262" y="2303999"/>
            <a:ext cx="11037887" cy="3896775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‒"/>
              <a:defRPr sz="2800" b="0">
                <a:solidFill>
                  <a:schemeClr val="bg1"/>
                </a:solidFill>
              </a:defRPr>
            </a:lvl1pPr>
            <a:lvl2pPr marL="21600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2pPr>
            <a:lvl3pPr marL="216000" indent="0">
              <a:lnSpc>
                <a:spcPct val="1000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64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" y="3029704"/>
            <a:ext cx="12192025" cy="3828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" y="538163"/>
            <a:ext cx="9299575" cy="2890837"/>
          </a:xfrm>
        </p:spPr>
        <p:txBody>
          <a:bodyPr anchor="t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70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76263" y="1609725"/>
            <a:ext cx="11037887" cy="45910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552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262" y="1609725"/>
            <a:ext cx="11037887" cy="894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4"/>
          </p:nvPr>
        </p:nvSpPr>
        <p:spPr>
          <a:xfrm>
            <a:off x="576263" y="2772770"/>
            <a:ext cx="11037887" cy="34280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7472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609725"/>
            <a:ext cx="5378400" cy="4591050"/>
          </a:xfrm>
          <a:prstGeom prst="rect">
            <a:avLst/>
          </a:prstGeo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245633" y="1609725"/>
            <a:ext cx="5378400" cy="4591050"/>
          </a:xfrm>
          <a:prstGeom prst="rect">
            <a:avLst/>
          </a:prstGeo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0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609725"/>
            <a:ext cx="5378400" cy="4591050"/>
          </a:xfrm>
          <a:prstGeom prst="rect">
            <a:avLst/>
          </a:prstGeo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214150" y="1609725"/>
            <a:ext cx="5400000" cy="37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435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-3" y="-1"/>
            <a:ext cx="12204000" cy="406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" y="538163"/>
            <a:ext cx="9299575" cy="2890837"/>
          </a:xfrm>
        </p:spPr>
        <p:txBody>
          <a:bodyPr anchor="t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1B31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3829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511" y="3971181"/>
            <a:ext cx="12190489" cy="2886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4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189" y="5141974"/>
            <a:ext cx="11157487" cy="1243957"/>
          </a:xfrm>
          <a:prstGeom prst="rect">
            <a:avLst/>
          </a:prstGeom>
          <a:solidFill>
            <a:srgbClr val="1B31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9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62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rgbClr val="1B31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382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rgbClr val="1B31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027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rgbClr val="1B31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553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093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7B790"/>
                </a:solidFill>
              </a:defRPr>
            </a:lvl1pPr>
          </a:lstStyle>
          <a:p>
            <a:fld id="{9D65493A-EBD7-4BA0-B792-D1F0AB33AAD4}" type="datetimeFigureOut">
              <a:rPr lang="fr-BE" smtClean="0"/>
              <a:pPr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rgbClr val="17B790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7B790"/>
                </a:solidFill>
              </a:defRPr>
            </a:lvl1pPr>
          </a:lstStyle>
          <a:p>
            <a:fld id="{73E45EB1-F579-47C6-868C-1E1B77FB861C}" type="slidenum">
              <a:rPr lang="fr-BE" smtClean="0"/>
              <a:pPr/>
              <a:t>‹nr.›</a:t>
            </a:fld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E69387-EA53-EAE9-372F-C841CCB57017}"/>
              </a:ext>
            </a:extLst>
          </p:cNvPr>
          <p:cNvSpPr/>
          <p:nvPr userDrawn="1"/>
        </p:nvSpPr>
        <p:spPr>
          <a:xfrm>
            <a:off x="446533" y="159391"/>
            <a:ext cx="3703987" cy="377346"/>
          </a:xfrm>
          <a:prstGeom prst="rect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Toelatingsproef</a:t>
            </a:r>
            <a:r>
              <a:rPr lang="fr-BE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B11BF1-C216-056B-C0E3-AAEF189F9E44}"/>
              </a:ext>
            </a:extLst>
          </p:cNvPr>
          <p:cNvSpPr/>
          <p:nvPr userDrawn="1"/>
        </p:nvSpPr>
        <p:spPr>
          <a:xfrm>
            <a:off x="4241830" y="153224"/>
            <a:ext cx="3703987" cy="383514"/>
          </a:xfrm>
          <a:prstGeom prst="rect">
            <a:avLst/>
          </a:prstGeom>
          <a:solidFill>
            <a:srgbClr val="17B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Fysica</a:t>
            </a:r>
            <a:r>
              <a:rPr lang="fr-BE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EE757-911F-5E70-5626-FA8B66896216}"/>
              </a:ext>
            </a:extLst>
          </p:cNvPr>
          <p:cNvSpPr/>
          <p:nvPr userDrawn="1"/>
        </p:nvSpPr>
        <p:spPr>
          <a:xfrm>
            <a:off x="8042310" y="163010"/>
            <a:ext cx="3703987" cy="373727"/>
          </a:xfrm>
          <a:prstGeom prst="rect">
            <a:avLst/>
          </a:prstGeom>
          <a:solidFill>
            <a:srgbClr val="93C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tx1"/>
                </a:solidFill>
              </a:rPr>
              <a:t>Druk</a:t>
            </a:r>
            <a:r>
              <a:rPr lang="fr-BE" dirty="0"/>
              <a:t> </a:t>
            </a:r>
          </a:p>
        </p:txBody>
      </p:sp>
      <p:pic>
        <p:nvPicPr>
          <p:cNvPr id="13" name="Afbeelding 12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52E3462B-1CE8-2207-92B0-D72EE6F7A782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16" y="6418602"/>
            <a:ext cx="1121155" cy="35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3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17B790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17B790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17B790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17B790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17B790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9887-D080-FD40-86C9-7F7EDFCD9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6000" dirty="0" err="1">
                <a:solidFill>
                  <a:srgbClr val="1B3151"/>
                </a:solidFill>
                <a:latin typeface="Moranga" pitchFamily="2" charset="77"/>
              </a:rPr>
              <a:t>Druk</a:t>
            </a:r>
            <a:r>
              <a:rPr lang="fr-BE" sz="6000" dirty="0">
                <a:latin typeface="Moranga" pitchFamily="2" charset="77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3F734-B3BE-5E36-163D-178494771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>
                <a:solidFill>
                  <a:srgbClr val="17B790"/>
                </a:solidFill>
                <a:latin typeface="Moranga" pitchFamily="2" charset="77"/>
              </a:rPr>
              <a:t>Maxim </a:t>
            </a:r>
            <a:r>
              <a:rPr lang="fr-BE" dirty="0" err="1">
                <a:solidFill>
                  <a:srgbClr val="17B790"/>
                </a:solidFill>
                <a:latin typeface="Moranga" pitchFamily="2" charset="77"/>
              </a:rPr>
              <a:t>Caby</a:t>
            </a:r>
            <a:r>
              <a:rPr lang="fr-BE" dirty="0">
                <a:solidFill>
                  <a:srgbClr val="17B790"/>
                </a:solidFill>
                <a:latin typeface="Moranga" pitchFamily="2" charset="77"/>
              </a:rPr>
              <a:t> – </a:t>
            </a:r>
            <a:r>
              <a:rPr lang="fr-BE" dirty="0" err="1">
                <a:solidFill>
                  <a:srgbClr val="17B790"/>
                </a:solidFill>
                <a:latin typeface="Moranga" pitchFamily="2" charset="77"/>
              </a:rPr>
              <a:t>Helloprof</a:t>
            </a:r>
            <a:r>
              <a:rPr lang="fr-BE" dirty="0">
                <a:solidFill>
                  <a:srgbClr val="17B790"/>
                </a:solidFill>
                <a:latin typeface="Moranga" pitchFamily="2" charset="77"/>
              </a:rPr>
              <a:t> – </a:t>
            </a:r>
            <a:r>
              <a:rPr lang="fr-BE" dirty="0" err="1">
                <a:solidFill>
                  <a:srgbClr val="17B790"/>
                </a:solidFill>
                <a:latin typeface="Moranga" pitchFamily="2" charset="77"/>
              </a:rPr>
              <a:t>Ingangsexamen</a:t>
            </a:r>
            <a:r>
              <a:rPr lang="fr-BE" dirty="0">
                <a:solidFill>
                  <a:srgbClr val="17B790"/>
                </a:solidFill>
                <a:latin typeface="Moranga" pitchFamily="2" charset="77"/>
              </a:rPr>
              <a:t> </a:t>
            </a:r>
            <a:r>
              <a:rPr lang="fr-BE" dirty="0" err="1">
                <a:solidFill>
                  <a:srgbClr val="17B790"/>
                </a:solidFill>
                <a:latin typeface="Moranga" pitchFamily="2" charset="77"/>
              </a:rPr>
              <a:t>geneeskunde</a:t>
            </a:r>
            <a:endParaRPr lang="fr-BE" dirty="0">
              <a:solidFill>
                <a:srgbClr val="17B790"/>
              </a:solidFill>
              <a:latin typeface="Morang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6806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Welke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soort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oefeningen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zijn</a:t>
            </a:r>
            <a:r>
              <a:rPr lang="fr-BE" dirty="0">
                <a:latin typeface="Moranga" pitchFamily="2" charset="77"/>
              </a:rPr>
              <a:t> er? </a:t>
            </a:r>
            <a:endParaRPr lang="fr-B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97AF8BD-D178-5C7A-EB90-E1CC0CCCFEC4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F8F03C54-5330-2BAF-292B-5A66CE2C5028}"/>
                  </a:ext>
                </a:extLst>
              </p:cNvPr>
              <p:cNvSpPr/>
              <p:nvPr/>
            </p:nvSpPr>
            <p:spPr>
              <a:xfrm>
                <a:off x="2776826" y="2377989"/>
                <a:ext cx="6627752" cy="809625"/>
              </a:xfrm>
              <a:prstGeom prst="roundRect">
                <a:avLst/>
              </a:prstGeom>
              <a:solidFill>
                <a:srgbClr val="17B79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2400" dirty="0"/>
                  <a:t>P/h/</a:t>
                </a:r>
                <a14:m>
                  <m:oMath xmlns:m="http://schemas.openxmlformats.org/officeDocument/2006/math">
                    <m:r>
                      <a:rPr lang="fr-B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fr-BE" sz="2400" dirty="0"/>
                  <a:t>/V/A </a:t>
                </a:r>
                <a:r>
                  <a:rPr lang="fr-BE" sz="2400" dirty="0" err="1"/>
                  <a:t>bepalen</a:t>
                </a:r>
                <a:r>
                  <a:rPr lang="fr-BE" sz="2400" dirty="0"/>
                  <a:t> </a:t>
                </a:r>
                <a:r>
                  <a:rPr lang="fr-BE" sz="2400" dirty="0" err="1"/>
                  <a:t>mbv</a:t>
                </a:r>
                <a:r>
                  <a:rPr lang="fr-BE" sz="2400" dirty="0"/>
                  <a:t> formules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F8F03C54-5330-2BAF-292B-5A66CE2C5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826" y="2377989"/>
                <a:ext cx="6627752" cy="80962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al 4">
            <a:extLst>
              <a:ext uri="{FF2B5EF4-FFF2-40B4-BE49-F238E27FC236}">
                <a16:creationId xmlns:a16="http://schemas.microsoft.com/office/drawing/2014/main" id="{6C9FBA60-FF48-722F-E57E-9ECF2034573B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BC9B16C3-2643-DA16-3B89-5D7F507A00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1460"/>
          <a:stretch/>
        </p:blipFill>
        <p:spPr>
          <a:xfrm>
            <a:off x="1895555" y="3429000"/>
            <a:ext cx="4195146" cy="2776051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29333FD-14EB-0472-07AB-FAF72DCF86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8540"/>
          <a:stretch/>
        </p:blipFill>
        <p:spPr>
          <a:xfrm>
            <a:off x="6318852" y="3542807"/>
            <a:ext cx="4195147" cy="12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52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Welke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soort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oefeningen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zijn</a:t>
            </a:r>
            <a:r>
              <a:rPr lang="fr-BE" dirty="0">
                <a:latin typeface="Moranga" pitchFamily="2" charset="77"/>
              </a:rPr>
              <a:t> er? 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4">
                <a:extLst>
                  <a:ext uri="{FF2B5EF4-FFF2-40B4-BE49-F238E27FC236}">
                    <a16:creationId xmlns:a16="http://schemas.microsoft.com/office/drawing/2014/main" id="{FDAECF85-EB64-9E1D-EEAB-FB203D91DA33}"/>
                  </a:ext>
                </a:extLst>
              </p:cNvPr>
              <p:cNvSpPr/>
              <p:nvPr/>
            </p:nvSpPr>
            <p:spPr>
              <a:xfrm>
                <a:off x="475635" y="3320321"/>
                <a:ext cx="11190155" cy="237374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Gemakkelijke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oefening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=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berekenen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van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hydrostatische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druk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Dus ENKEL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druk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van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kolom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kunstvoeding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=900 ∗10 ∗0,7=6300 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𝑃𝐴</m:t>
                      </m:r>
                    </m:oMath>
                  </m:oMathPara>
                </a14:m>
                <a:endParaRPr lang="nl-BE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latin typeface="Nunito" pitchFamily="2" charset="77"/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latin typeface="Nunito" pitchFamily="2" charset="77"/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latin typeface="Nunito" pitchFamily="2" charset="77"/>
                    <a:sym typeface="Wingdings" panose="05000000000000000000" pitchFamily="2" charset="2"/>
                  </a:rPr>
                  <a:t> C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Rectangle: Rounded Corners 4">
                <a:extLst>
                  <a:ext uri="{FF2B5EF4-FFF2-40B4-BE49-F238E27FC236}">
                    <a16:creationId xmlns:a16="http://schemas.microsoft.com/office/drawing/2014/main" id="{FDAECF85-EB64-9E1D-EEAB-FB203D91D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35" y="3320321"/>
                <a:ext cx="11190155" cy="237374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3">
                <a:extLst>
                  <a:ext uri="{FF2B5EF4-FFF2-40B4-BE49-F238E27FC236}">
                    <a16:creationId xmlns:a16="http://schemas.microsoft.com/office/drawing/2014/main" id="{0102DC66-B3A1-60F7-7559-FD796F7CF926}"/>
                  </a:ext>
                </a:extLst>
              </p:cNvPr>
              <p:cNvSpPr/>
              <p:nvPr/>
            </p:nvSpPr>
            <p:spPr>
              <a:xfrm>
                <a:off x="1063728" y="2238334"/>
                <a:ext cx="6627752" cy="809625"/>
              </a:xfrm>
              <a:prstGeom prst="roundRect">
                <a:avLst/>
              </a:prstGeom>
              <a:solidFill>
                <a:srgbClr val="17B79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2400" dirty="0"/>
                  <a:t>P/h/</a:t>
                </a:r>
                <a14:m>
                  <m:oMath xmlns:m="http://schemas.openxmlformats.org/officeDocument/2006/math">
                    <m:r>
                      <a:rPr lang="fr-B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fr-BE" sz="2400" dirty="0"/>
                  <a:t>/V/A </a:t>
                </a:r>
                <a:r>
                  <a:rPr lang="fr-BE" sz="2400" dirty="0" err="1"/>
                  <a:t>bepalen</a:t>
                </a:r>
                <a:r>
                  <a:rPr lang="fr-BE" sz="2400" dirty="0"/>
                  <a:t> </a:t>
                </a:r>
                <a:r>
                  <a:rPr lang="fr-BE" sz="2400" dirty="0" err="1"/>
                  <a:t>mbv</a:t>
                </a:r>
                <a:r>
                  <a:rPr lang="fr-BE" sz="2400" dirty="0"/>
                  <a:t> formules</a:t>
                </a:r>
              </a:p>
            </p:txBody>
          </p:sp>
        </mc:Choice>
        <mc:Fallback xmlns="">
          <p:sp>
            <p:nvSpPr>
              <p:cNvPr id="6" name="Rectangle: Rounded Corners 3">
                <a:extLst>
                  <a:ext uri="{FF2B5EF4-FFF2-40B4-BE49-F238E27FC236}">
                    <a16:creationId xmlns:a16="http://schemas.microsoft.com/office/drawing/2014/main" id="{0102DC66-B3A1-60F7-7559-FD796F7CF9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28" y="2238334"/>
                <a:ext cx="6627752" cy="80962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al 6">
            <a:extLst>
              <a:ext uri="{FF2B5EF4-FFF2-40B4-BE49-F238E27FC236}">
                <a16:creationId xmlns:a16="http://schemas.microsoft.com/office/drawing/2014/main" id="{3E863194-2672-ADDC-48C9-01BB9C83F98F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3">
                <a:extLst>
                  <a:ext uri="{FF2B5EF4-FFF2-40B4-BE49-F238E27FC236}">
                    <a16:creationId xmlns:a16="http://schemas.microsoft.com/office/drawing/2014/main" id="{AB192222-624C-5FCD-3EEA-013F59D8255D}"/>
                  </a:ext>
                </a:extLst>
              </p:cNvPr>
              <p:cNvSpPr/>
              <p:nvPr/>
            </p:nvSpPr>
            <p:spPr>
              <a:xfrm>
                <a:off x="7069568" y="1640425"/>
                <a:ext cx="4535942" cy="2005441"/>
              </a:xfrm>
              <a:prstGeom prst="roundRect">
                <a:avLst/>
              </a:prstGeom>
              <a:solidFill>
                <a:srgbClr val="1B315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BE" b="1" dirty="0">
                    <a:latin typeface="Moranga Bold" pitchFamily="2" charset="77"/>
                  </a:rPr>
                  <a:t>GEGEVENS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fr-BE" dirty="0">
                    <a:solidFill>
                      <a:schemeClr val="bg1"/>
                    </a:solidFill>
                  </a:rPr>
                  <a:t> </a:t>
                </a:r>
                <a:r>
                  <a:rPr lang="fr-BE" dirty="0"/>
                  <a:t>= 900 kg/m³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BE" dirty="0"/>
                  <a:t>H = 70,0 cm</a:t>
                </a:r>
              </a:p>
              <a:p>
                <a:r>
                  <a:rPr lang="fr-BE" dirty="0"/>
                  <a:t> </a:t>
                </a:r>
              </a:p>
              <a:p>
                <a:r>
                  <a:rPr lang="fr-BE" b="1" dirty="0">
                    <a:latin typeface="Moranga Bold" pitchFamily="2" charset="77"/>
                  </a:rPr>
                  <a:t>GEVRAAGD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BE" dirty="0" err="1"/>
                  <a:t>Gewichtsdruk</a:t>
                </a:r>
                <a:r>
                  <a:rPr lang="fr-BE" dirty="0"/>
                  <a:t>?</a:t>
                </a:r>
                <a:endParaRPr lang="fr-BE" u="sng" dirty="0"/>
              </a:p>
            </p:txBody>
          </p:sp>
        </mc:Choice>
        <mc:Fallback>
          <p:sp>
            <p:nvSpPr>
              <p:cNvPr id="8" name="Rectangle: Rounded Corners 3">
                <a:extLst>
                  <a:ext uri="{FF2B5EF4-FFF2-40B4-BE49-F238E27FC236}">
                    <a16:creationId xmlns:a16="http://schemas.microsoft.com/office/drawing/2014/main" id="{AB192222-624C-5FCD-3EEA-013F59D82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568" y="1640425"/>
                <a:ext cx="4535942" cy="200544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83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Welke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soort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oefeningen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zijn</a:t>
            </a:r>
            <a:r>
              <a:rPr lang="fr-BE" dirty="0">
                <a:latin typeface="Moranga" pitchFamily="2" charset="77"/>
              </a:rPr>
              <a:t> er? </a:t>
            </a:r>
            <a:endParaRPr lang="fr-B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ECF3CE2-7B3B-ADBD-02DB-4C87F31B6704}"/>
              </a:ext>
            </a:extLst>
          </p:cNvPr>
          <p:cNvSpPr/>
          <p:nvPr/>
        </p:nvSpPr>
        <p:spPr>
          <a:xfrm>
            <a:off x="-349287" y="3429000"/>
            <a:ext cx="12879977" cy="33104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3">
                <a:extLst>
                  <a:ext uri="{FF2B5EF4-FFF2-40B4-BE49-F238E27FC236}">
                    <a16:creationId xmlns:a16="http://schemas.microsoft.com/office/drawing/2014/main" id="{E977031A-2354-EE50-D249-E751FD21E80F}"/>
                  </a:ext>
                </a:extLst>
              </p:cNvPr>
              <p:cNvSpPr/>
              <p:nvPr/>
            </p:nvSpPr>
            <p:spPr>
              <a:xfrm>
                <a:off x="2776826" y="2377989"/>
                <a:ext cx="6627752" cy="809625"/>
              </a:xfrm>
              <a:prstGeom prst="roundRect">
                <a:avLst/>
              </a:prstGeom>
              <a:solidFill>
                <a:srgbClr val="17B79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2400" dirty="0"/>
                  <a:t>P/h/</a:t>
                </a:r>
                <a14:m>
                  <m:oMath xmlns:m="http://schemas.openxmlformats.org/officeDocument/2006/math">
                    <m:r>
                      <a:rPr lang="fr-B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fr-BE" sz="2400" dirty="0"/>
                  <a:t>/V/A </a:t>
                </a:r>
                <a:r>
                  <a:rPr lang="fr-BE" sz="2400" dirty="0" err="1"/>
                  <a:t>bepalen</a:t>
                </a:r>
                <a:r>
                  <a:rPr lang="fr-BE" sz="2400" dirty="0"/>
                  <a:t> </a:t>
                </a:r>
                <a:r>
                  <a:rPr lang="fr-BE" sz="2400" dirty="0" err="1"/>
                  <a:t>mbv</a:t>
                </a:r>
                <a:r>
                  <a:rPr lang="fr-BE" sz="2400" dirty="0"/>
                  <a:t> formules</a:t>
                </a:r>
              </a:p>
            </p:txBody>
          </p:sp>
        </mc:Choice>
        <mc:Fallback xmlns="">
          <p:sp>
            <p:nvSpPr>
              <p:cNvPr id="5" name="Rectangle: Rounded Corners 3">
                <a:extLst>
                  <a:ext uri="{FF2B5EF4-FFF2-40B4-BE49-F238E27FC236}">
                    <a16:creationId xmlns:a16="http://schemas.microsoft.com/office/drawing/2014/main" id="{E977031A-2354-EE50-D249-E751FD21E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826" y="2377989"/>
                <a:ext cx="6627752" cy="80962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al 5">
            <a:extLst>
              <a:ext uri="{FF2B5EF4-FFF2-40B4-BE49-F238E27FC236}">
                <a16:creationId xmlns:a16="http://schemas.microsoft.com/office/drawing/2014/main" id="{09ECA114-297A-434D-FF51-4513683E2046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6EB15BE-08BE-D71D-7317-10A082F66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266" y="3443200"/>
            <a:ext cx="4933467" cy="3296255"/>
          </a:xfrm>
          <a:prstGeom prst="rect">
            <a:avLst/>
          </a:prstGeom>
        </p:spPr>
      </p:pic>
      <p:pic>
        <p:nvPicPr>
          <p:cNvPr id="8" name="Afbeelding 7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7694A0C6-2087-8AD4-9B09-5EEB3EFCB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8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Welke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soort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oefeningen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zijn</a:t>
            </a:r>
            <a:r>
              <a:rPr lang="fr-BE" dirty="0">
                <a:latin typeface="Moranga" pitchFamily="2" charset="77"/>
              </a:rPr>
              <a:t> er? </a:t>
            </a:r>
            <a:endParaRPr lang="fr-BE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E376D5-7D10-96A6-E07F-274F78D90DAE}"/>
              </a:ext>
            </a:extLst>
          </p:cNvPr>
          <p:cNvGrpSpPr/>
          <p:nvPr/>
        </p:nvGrpSpPr>
        <p:grpSpPr>
          <a:xfrm>
            <a:off x="2291296" y="3309774"/>
            <a:ext cx="3829599" cy="3282941"/>
            <a:chOff x="7343775" y="2792416"/>
            <a:chExt cx="3829599" cy="32829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E929166-D0FD-AC8A-96B8-BA0B060BA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0110" t="47572"/>
            <a:stretch/>
          </p:blipFill>
          <p:spPr>
            <a:xfrm>
              <a:off x="7343775" y="2792416"/>
              <a:ext cx="3738477" cy="328294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4B171E-9BE1-02ED-60F8-1F9AA7ECE8C4}"/>
                </a:ext>
              </a:extLst>
            </p:cNvPr>
            <p:cNvSpPr txBox="1"/>
            <p:nvPr/>
          </p:nvSpPr>
          <p:spPr>
            <a:xfrm>
              <a:off x="8543925" y="3952875"/>
              <a:ext cx="787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/>
                <a:t>Water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5903D0-69D9-8E0B-DC38-02762F6E289F}"/>
                </a:ext>
              </a:extLst>
            </p:cNvPr>
            <p:cNvSpPr txBox="1"/>
            <p:nvPr/>
          </p:nvSpPr>
          <p:spPr>
            <a:xfrm>
              <a:off x="10262547" y="3244334"/>
              <a:ext cx="91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err="1"/>
                <a:t>Alcohol</a:t>
              </a:r>
              <a:endParaRPr lang="fr-BE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2E0C5E-7F26-D852-8A16-0FF5F3C9D70A}"/>
                </a:ext>
              </a:extLst>
            </p:cNvPr>
            <p:cNvSpPr txBox="1"/>
            <p:nvPr/>
          </p:nvSpPr>
          <p:spPr>
            <a:xfrm>
              <a:off x="10140631" y="4809351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err="1"/>
                <a:t>Kwik</a:t>
              </a:r>
              <a:endParaRPr lang="fr-BE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3D2C54A-6B3E-8248-9A7C-2AB2A5F119DA}"/>
                </a:ext>
              </a:extLst>
            </p:cNvPr>
            <p:cNvCxnSpPr>
              <a:cxnSpLocks/>
            </p:cNvCxnSpPr>
            <p:nvPr/>
          </p:nvCxnSpPr>
          <p:spPr>
            <a:xfrm>
              <a:off x="7829550" y="4713576"/>
              <a:ext cx="2514600" cy="0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E00F1C-0ACF-A7B0-94C1-860F87650AB8}"/>
                </a:ext>
              </a:extLst>
            </p:cNvPr>
            <p:cNvSpPr/>
            <p:nvPr/>
          </p:nvSpPr>
          <p:spPr>
            <a:xfrm>
              <a:off x="9744075" y="4505324"/>
              <a:ext cx="266700" cy="20825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3">
                <a:extLst>
                  <a:ext uri="{FF2B5EF4-FFF2-40B4-BE49-F238E27FC236}">
                    <a16:creationId xmlns:a16="http://schemas.microsoft.com/office/drawing/2014/main" id="{C9B008CC-F589-57B7-2E86-33F01EB77DCF}"/>
                  </a:ext>
                </a:extLst>
              </p:cNvPr>
              <p:cNvSpPr/>
              <p:nvPr/>
            </p:nvSpPr>
            <p:spPr>
              <a:xfrm>
                <a:off x="1063728" y="2238334"/>
                <a:ext cx="6627752" cy="809625"/>
              </a:xfrm>
              <a:prstGeom prst="roundRect">
                <a:avLst/>
              </a:prstGeom>
              <a:solidFill>
                <a:srgbClr val="17B79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2400" dirty="0"/>
                  <a:t>P/h/</a:t>
                </a:r>
                <a14:m>
                  <m:oMath xmlns:m="http://schemas.openxmlformats.org/officeDocument/2006/math">
                    <m:r>
                      <a:rPr lang="fr-B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fr-BE" sz="2400" dirty="0"/>
                  <a:t>/V/A </a:t>
                </a:r>
                <a:r>
                  <a:rPr lang="fr-BE" sz="2400" dirty="0" err="1"/>
                  <a:t>bepalen</a:t>
                </a:r>
                <a:r>
                  <a:rPr lang="fr-BE" sz="2400" dirty="0"/>
                  <a:t> </a:t>
                </a:r>
                <a:r>
                  <a:rPr lang="fr-BE" sz="2400" dirty="0" err="1"/>
                  <a:t>mbv</a:t>
                </a:r>
                <a:r>
                  <a:rPr lang="fr-BE" sz="2400" dirty="0"/>
                  <a:t> formules</a:t>
                </a:r>
              </a:p>
            </p:txBody>
          </p:sp>
        </mc:Choice>
        <mc:Fallback xmlns="">
          <p:sp>
            <p:nvSpPr>
              <p:cNvPr id="11" name="Rectangle: Rounded Corners 3">
                <a:extLst>
                  <a:ext uri="{FF2B5EF4-FFF2-40B4-BE49-F238E27FC236}">
                    <a16:creationId xmlns:a16="http://schemas.microsoft.com/office/drawing/2014/main" id="{C9B008CC-F589-57B7-2E86-33F01EB77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28" y="2238334"/>
                <a:ext cx="6627752" cy="80962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al 12">
            <a:extLst>
              <a:ext uri="{FF2B5EF4-FFF2-40B4-BE49-F238E27FC236}">
                <a16:creationId xmlns:a16="http://schemas.microsoft.com/office/drawing/2014/main" id="{AB538930-BF52-1DB4-4091-B66096CC2463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16" name="Rectangle: Rounded Corners 3">
            <a:extLst>
              <a:ext uri="{FF2B5EF4-FFF2-40B4-BE49-F238E27FC236}">
                <a16:creationId xmlns:a16="http://schemas.microsoft.com/office/drawing/2014/main" id="{E981EBB8-ACD4-8FBB-6D3F-A1CBE02956A4}"/>
              </a:ext>
            </a:extLst>
          </p:cNvPr>
          <p:cNvSpPr/>
          <p:nvPr/>
        </p:nvSpPr>
        <p:spPr>
          <a:xfrm>
            <a:off x="7069568" y="1640425"/>
            <a:ext cx="4535942" cy="2342028"/>
          </a:xfrm>
          <a:prstGeom prst="roundRect">
            <a:avLst/>
          </a:prstGeom>
          <a:solidFill>
            <a:srgbClr val="1B315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30cm water | 30cm </a:t>
            </a:r>
            <a:r>
              <a:rPr lang="fr-BE" dirty="0" err="1"/>
              <a:t>alcohol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Massadichtheden</a:t>
            </a:r>
            <a:r>
              <a:rPr lang="fr-BE" dirty="0"/>
              <a:t> van water, </a:t>
            </a:r>
            <a:r>
              <a:rPr lang="fr-BE" dirty="0" err="1"/>
              <a:t>kwik</a:t>
            </a:r>
            <a:r>
              <a:rPr lang="fr-BE" dirty="0"/>
              <a:t> en </a:t>
            </a:r>
            <a:r>
              <a:rPr lang="fr-BE" dirty="0" err="1"/>
              <a:t>alcohol</a:t>
            </a:r>
            <a:endParaRPr lang="fr-BE" dirty="0"/>
          </a:p>
          <a:p>
            <a:r>
              <a:rPr lang="fr-BE" dirty="0"/>
              <a:t> </a:t>
            </a:r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hoogteverschil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48009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Welke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soort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oefeningen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zijn</a:t>
            </a:r>
            <a:r>
              <a:rPr lang="fr-BE" dirty="0">
                <a:latin typeface="Moranga" pitchFamily="2" charset="77"/>
              </a:rPr>
              <a:t> er? 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4">
                <a:extLst>
                  <a:ext uri="{FF2B5EF4-FFF2-40B4-BE49-F238E27FC236}">
                    <a16:creationId xmlns:a16="http://schemas.microsoft.com/office/drawing/2014/main" id="{3D7C95A9-BFFB-66CD-32B3-96D6116C5B96}"/>
                  </a:ext>
                </a:extLst>
              </p:cNvPr>
              <p:cNvSpPr/>
              <p:nvPr/>
            </p:nvSpPr>
            <p:spPr>
              <a:xfrm>
                <a:off x="475635" y="4213712"/>
                <a:ext cx="11190155" cy="237374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 = p 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Druk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gelijk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lijn</a:t>
                </a:r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</a:t>
                </a:r>
                <a:r>
                  <a:rPr lang="fr-BE" baseline="-250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water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=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</a:t>
                </a:r>
                <a:r>
                  <a:rPr lang="fr-BE" baseline="-250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alchohol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+p</a:t>
                </a:r>
                <a:r>
                  <a:rPr lang="fr-BE" baseline="-250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kwik</a:t>
                </a:r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water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kennen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druk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,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kennen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ook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hydrostatische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druk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van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alcohol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en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hydrostatische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druk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van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kwik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kennen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enkel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hoogte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niet!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𝜌</m:t>
                        </m:r>
                      </m:e>
                      <m:sub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</m:sub>
                    </m:sSub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sSub>
                      <m:sSub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e>
                      <m:sub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</m:sub>
                    </m:sSub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𝜌</m:t>
                        </m:r>
                      </m:e>
                      <m:sub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sub>
                    </m:sSub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sSub>
                      <m:sSub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e>
                      <m:sub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sub>
                    </m:sSub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𝜌</m:t>
                        </m:r>
                      </m:e>
                      <m:sub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sSub>
                      <m:sSub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e>
                      <m:sub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Omzetten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</a:t>
                </a:r>
                <a:r>
                  <a:rPr lang="fr-BE" baseline="-250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=0,46 cm </a:t>
                </a:r>
                <a:r>
                  <a:rPr lang="fr-BE" dirty="0">
                    <a:solidFill>
                      <a:schemeClr val="accent1"/>
                    </a:solidFill>
                    <a:latin typeface="Nunito" pitchFamily="2" charset="77"/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latin typeface="Nunito" pitchFamily="2" charset="77"/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latin typeface="Nunito" pitchFamily="2" charset="77"/>
                    <a:sym typeface="Wingdings" panose="05000000000000000000" pitchFamily="2" charset="2"/>
                  </a:rPr>
                  <a:t> D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4">
                <a:extLst>
                  <a:ext uri="{FF2B5EF4-FFF2-40B4-BE49-F238E27FC236}">
                    <a16:creationId xmlns:a16="http://schemas.microsoft.com/office/drawing/2014/main" id="{3D7C95A9-BFFB-66CD-32B3-96D6116C5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35" y="4213712"/>
                <a:ext cx="11190155" cy="2373741"/>
              </a:xfrm>
              <a:prstGeom prst="roundRect">
                <a:avLst/>
              </a:prstGeom>
              <a:blipFill>
                <a:blip r:embed="rId2"/>
                <a:stretch>
                  <a:fillRect b="-31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3">
                <a:extLst>
                  <a:ext uri="{FF2B5EF4-FFF2-40B4-BE49-F238E27FC236}">
                    <a16:creationId xmlns:a16="http://schemas.microsoft.com/office/drawing/2014/main" id="{6D1DCAF1-43CB-440E-4E5B-966B935385B2}"/>
                  </a:ext>
                </a:extLst>
              </p:cNvPr>
              <p:cNvSpPr/>
              <p:nvPr/>
            </p:nvSpPr>
            <p:spPr>
              <a:xfrm>
                <a:off x="1063728" y="2238334"/>
                <a:ext cx="6627752" cy="809625"/>
              </a:xfrm>
              <a:prstGeom prst="roundRect">
                <a:avLst/>
              </a:prstGeom>
              <a:solidFill>
                <a:srgbClr val="17B79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2400" dirty="0"/>
                  <a:t>P/h/</a:t>
                </a:r>
                <a14:m>
                  <m:oMath xmlns:m="http://schemas.openxmlformats.org/officeDocument/2006/math">
                    <m:r>
                      <a:rPr lang="fr-B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fr-BE" sz="2400" dirty="0"/>
                  <a:t>/V/A </a:t>
                </a:r>
                <a:r>
                  <a:rPr lang="fr-BE" sz="2400" dirty="0" err="1"/>
                  <a:t>bepalen</a:t>
                </a:r>
                <a:r>
                  <a:rPr lang="fr-BE" sz="2400" dirty="0"/>
                  <a:t> </a:t>
                </a:r>
                <a:r>
                  <a:rPr lang="fr-BE" sz="2400" dirty="0" err="1"/>
                  <a:t>mbv</a:t>
                </a:r>
                <a:r>
                  <a:rPr lang="fr-BE" sz="2400" dirty="0"/>
                  <a:t> formules</a:t>
                </a:r>
              </a:p>
            </p:txBody>
          </p:sp>
        </mc:Choice>
        <mc:Fallback xmlns="">
          <p:sp>
            <p:nvSpPr>
              <p:cNvPr id="16" name="Rectangle: Rounded Corners 3">
                <a:extLst>
                  <a:ext uri="{FF2B5EF4-FFF2-40B4-BE49-F238E27FC236}">
                    <a16:creationId xmlns:a16="http://schemas.microsoft.com/office/drawing/2014/main" id="{6D1DCAF1-43CB-440E-4E5B-966B93538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28" y="2238334"/>
                <a:ext cx="6627752" cy="80962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al 16">
            <a:extLst>
              <a:ext uri="{FF2B5EF4-FFF2-40B4-BE49-F238E27FC236}">
                <a16:creationId xmlns:a16="http://schemas.microsoft.com/office/drawing/2014/main" id="{3D85BD78-E220-41F9-B588-609E18192535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69DB58EE-A0A8-A631-25C0-BD8B6FE33945}"/>
              </a:ext>
            </a:extLst>
          </p:cNvPr>
          <p:cNvSpPr/>
          <p:nvPr/>
        </p:nvSpPr>
        <p:spPr>
          <a:xfrm>
            <a:off x="7069568" y="1640425"/>
            <a:ext cx="4535942" cy="2342028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30cm water | 30cm </a:t>
            </a:r>
            <a:r>
              <a:rPr lang="fr-BE" dirty="0" err="1"/>
              <a:t>alcohol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Massadichtheden</a:t>
            </a:r>
            <a:r>
              <a:rPr lang="fr-BE" dirty="0"/>
              <a:t> van water, </a:t>
            </a:r>
            <a:r>
              <a:rPr lang="fr-BE" dirty="0" err="1"/>
              <a:t>kwik</a:t>
            </a:r>
            <a:r>
              <a:rPr lang="fr-BE" dirty="0"/>
              <a:t> en </a:t>
            </a:r>
            <a:r>
              <a:rPr lang="fr-BE" dirty="0" err="1"/>
              <a:t>alcohol</a:t>
            </a:r>
            <a:endParaRPr lang="fr-BE" dirty="0"/>
          </a:p>
          <a:p>
            <a:r>
              <a:rPr lang="fr-BE" dirty="0"/>
              <a:t> </a:t>
            </a:r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hoogteverschil</a:t>
            </a:r>
            <a:endParaRPr lang="fr-BE" dirty="0"/>
          </a:p>
        </p:txBody>
      </p:sp>
      <p:grpSp>
        <p:nvGrpSpPr>
          <p:cNvPr id="19" name="Group 5">
            <a:extLst>
              <a:ext uri="{FF2B5EF4-FFF2-40B4-BE49-F238E27FC236}">
                <a16:creationId xmlns:a16="http://schemas.microsoft.com/office/drawing/2014/main" id="{F49D3709-5D77-F515-179C-1BC986BB1780}"/>
              </a:ext>
            </a:extLst>
          </p:cNvPr>
          <p:cNvGrpSpPr/>
          <p:nvPr/>
        </p:nvGrpSpPr>
        <p:grpSpPr>
          <a:xfrm>
            <a:off x="1788085" y="3281254"/>
            <a:ext cx="2441686" cy="1402397"/>
            <a:chOff x="7343775" y="2792416"/>
            <a:chExt cx="3805139" cy="3282941"/>
          </a:xfrm>
        </p:grpSpPr>
        <p:pic>
          <p:nvPicPr>
            <p:cNvPr id="20" name="Picture 7">
              <a:extLst>
                <a:ext uri="{FF2B5EF4-FFF2-40B4-BE49-F238E27FC236}">
                  <a16:creationId xmlns:a16="http://schemas.microsoft.com/office/drawing/2014/main" id="{D009C43B-2A61-9E4D-A629-0C02B7EEBB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0110" t="47572"/>
            <a:stretch/>
          </p:blipFill>
          <p:spPr>
            <a:xfrm>
              <a:off x="7343775" y="2792416"/>
              <a:ext cx="3738477" cy="3282941"/>
            </a:xfrm>
            <a:prstGeom prst="rect">
              <a:avLst/>
            </a:prstGeom>
          </p:spPr>
        </p:pic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9E136E8A-D723-11FA-E504-022CF249A7D0}"/>
                </a:ext>
              </a:extLst>
            </p:cNvPr>
            <p:cNvSpPr txBox="1"/>
            <p:nvPr/>
          </p:nvSpPr>
          <p:spPr>
            <a:xfrm>
              <a:off x="8543925" y="3952876"/>
              <a:ext cx="794642" cy="420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000" dirty="0"/>
                <a:t>Water</a:t>
              </a:r>
            </a:p>
          </p:txBody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16D053A6-8D72-ADA1-3805-B24E1D003503}"/>
                </a:ext>
              </a:extLst>
            </p:cNvPr>
            <p:cNvSpPr txBox="1"/>
            <p:nvPr/>
          </p:nvSpPr>
          <p:spPr>
            <a:xfrm>
              <a:off x="10262545" y="3244334"/>
              <a:ext cx="886369" cy="420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000" dirty="0" err="1"/>
                <a:t>Alcohol</a:t>
              </a:r>
              <a:endParaRPr lang="fr-BE" sz="1000" dirty="0"/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A7BF8901-A50E-0D71-2296-1FE5943C6E81}"/>
                </a:ext>
              </a:extLst>
            </p:cNvPr>
            <p:cNvSpPr txBox="1"/>
            <p:nvPr/>
          </p:nvSpPr>
          <p:spPr>
            <a:xfrm>
              <a:off x="10140633" y="4809351"/>
              <a:ext cx="678776" cy="420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000" dirty="0" err="1"/>
                <a:t>Kwik</a:t>
              </a:r>
              <a:endParaRPr lang="fr-BE" sz="1000" dirty="0"/>
            </a:p>
          </p:txBody>
        </p:sp>
        <p:cxnSp>
          <p:nvCxnSpPr>
            <p:cNvPr id="25" name="Straight Connector 11">
              <a:extLst>
                <a:ext uri="{FF2B5EF4-FFF2-40B4-BE49-F238E27FC236}">
                  <a16:creationId xmlns:a16="http://schemas.microsoft.com/office/drawing/2014/main" id="{2AE0528B-B429-1C45-E5CC-5A9B474F38D3}"/>
                </a:ext>
              </a:extLst>
            </p:cNvPr>
            <p:cNvCxnSpPr>
              <a:cxnSpLocks/>
            </p:cNvCxnSpPr>
            <p:nvPr/>
          </p:nvCxnSpPr>
          <p:spPr>
            <a:xfrm>
              <a:off x="7829550" y="4713576"/>
              <a:ext cx="2514600" cy="0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12">
              <a:extLst>
                <a:ext uri="{FF2B5EF4-FFF2-40B4-BE49-F238E27FC236}">
                  <a16:creationId xmlns:a16="http://schemas.microsoft.com/office/drawing/2014/main" id="{B3DA16C3-3CB4-4EC9-71DC-656D5C42A327}"/>
                </a:ext>
              </a:extLst>
            </p:cNvPr>
            <p:cNvSpPr/>
            <p:nvPr/>
          </p:nvSpPr>
          <p:spPr>
            <a:xfrm>
              <a:off x="9744075" y="4505324"/>
              <a:ext cx="266700" cy="20825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2858539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Welke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soort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oefeningen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zijn</a:t>
            </a:r>
            <a:r>
              <a:rPr lang="fr-BE" dirty="0">
                <a:latin typeface="Moranga" pitchFamily="2" charset="77"/>
              </a:rPr>
              <a:t> er? </a:t>
            </a:r>
            <a:endParaRPr lang="fr-B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463C495-EEE3-7387-2FB1-57DAD7E1D153}"/>
              </a:ext>
            </a:extLst>
          </p:cNvPr>
          <p:cNvSpPr/>
          <p:nvPr/>
        </p:nvSpPr>
        <p:spPr>
          <a:xfrm>
            <a:off x="-349287" y="3429000"/>
            <a:ext cx="12879977" cy="33104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8EF70A-FEB1-8E95-1027-6A5B1B43C199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Archimedeskracht</a:t>
            </a:r>
            <a:r>
              <a:rPr lang="fr-BE" sz="2400" dirty="0"/>
              <a:t> </a:t>
            </a:r>
            <a:r>
              <a:rPr lang="fr-BE" sz="2400" dirty="0" err="1"/>
              <a:t>berekenen</a:t>
            </a:r>
            <a:r>
              <a:rPr lang="fr-BE" sz="2400" dirty="0"/>
              <a:t> </a:t>
            </a:r>
            <a:br>
              <a:rPr lang="fr-BE" sz="2400" dirty="0"/>
            </a:br>
            <a:r>
              <a:rPr lang="fr-BE" sz="2400" dirty="0"/>
              <a:t>of </a:t>
            </a:r>
            <a:r>
              <a:rPr lang="fr-BE" sz="2400" dirty="0" err="1"/>
              <a:t>beredeneren</a:t>
            </a:r>
            <a:endParaRPr lang="fr-BE" sz="2400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A746CC6F-0793-8E59-365B-1231F32DA9E9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A07B020-A0D4-76AE-00B2-667DFAB7C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774" y="3477846"/>
            <a:ext cx="5175853" cy="3261609"/>
          </a:xfrm>
          <a:prstGeom prst="rect">
            <a:avLst/>
          </a:prstGeom>
        </p:spPr>
      </p:pic>
      <p:pic>
        <p:nvPicPr>
          <p:cNvPr id="7" name="Afbeelding 6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60903CE9-D0F8-85E4-CB65-0B2EB954D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13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BC8EE-BEDF-1041-1D65-A544CC4F3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47CA7-A4BB-8EA2-7C50-C69EF597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Welke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soort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oefeningen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zijn</a:t>
            </a:r>
            <a:r>
              <a:rPr lang="fr-BE" dirty="0">
                <a:latin typeface="Moranga" pitchFamily="2" charset="77"/>
              </a:rPr>
              <a:t> er? 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4">
                <a:extLst>
                  <a:ext uri="{FF2B5EF4-FFF2-40B4-BE49-F238E27FC236}">
                    <a16:creationId xmlns:a16="http://schemas.microsoft.com/office/drawing/2014/main" id="{2EB289F9-7E9D-49A1-F6E4-F342A7130AAD}"/>
                  </a:ext>
                </a:extLst>
              </p:cNvPr>
              <p:cNvSpPr/>
              <p:nvPr/>
            </p:nvSpPr>
            <p:spPr>
              <a:xfrm>
                <a:off x="475636" y="3474830"/>
                <a:ext cx="5371712" cy="432668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De massa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belangrijk</a:t>
                </a:r>
                <a:r>
                  <a:rPr lang="fr-BE" dirty="0">
                    <a:solidFill>
                      <a:schemeClr val="accent1"/>
                    </a:solidFill>
                  </a:rPr>
                  <a:t> in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oefening</a:t>
                </a:r>
                <a:r>
                  <a:rPr lang="fr-BE" dirty="0">
                    <a:solidFill>
                      <a:schemeClr val="accent1"/>
                    </a:solidFill>
                  </a:rPr>
                  <a:t> (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immers</a:t>
                </a:r>
                <a:r>
                  <a:rPr lang="fr-BE" dirty="0">
                    <a:solidFill>
                      <a:schemeClr val="accent1"/>
                    </a:solidFill>
                  </a:rPr>
                  <a:t>: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uit</a:t>
                </a:r>
                <a:r>
                  <a:rPr lang="fr-BE" dirty="0">
                    <a:solidFill>
                      <a:schemeClr val="accent1"/>
                    </a:solidFill>
                  </a:rPr>
                  <a:t> massa en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massadichtheid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kunnen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het volume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vinden</a:t>
                </a:r>
                <a:r>
                  <a:rPr lang="fr-BE" dirty="0">
                    <a:solidFill>
                      <a:schemeClr val="accent1"/>
                    </a:solidFill>
                  </a:rPr>
                  <a:t>)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5,88 kg =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</a:t>
                </a:r>
                <a:r>
                  <a:rPr lang="fr-BE" baseline="-250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au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+m</a:t>
                </a:r>
                <a:r>
                  <a:rPr lang="fr-BE" baseline="-250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ag</a:t>
                </a:r>
                <a:endParaRPr lang="fr-BE" baseline="-2500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archimedeskracht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geeft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ons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het totale volume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=1000∗10∗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𝑙𝑢𝑐h𝑡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𝑜𝑛𝑑𝑒𝑟𝑔𝑒𝑑𝑜𝑚𝑝𝑒𝑙𝑑</m:t>
                          </m:r>
                        </m:sub>
                      </m:sSub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fr-BE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V = 0,0004 m³ = </a:t>
                </a:r>
                <a:r>
                  <a:rPr lang="fr-BE" dirty="0" err="1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V</a:t>
                </a:r>
                <a:r>
                  <a:rPr lang="fr-BE" baseline="-25000" dirty="0" err="1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au</a:t>
                </a:r>
                <a:r>
                  <a:rPr lang="fr-BE" dirty="0" err="1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+V</a:t>
                </a:r>
                <a:r>
                  <a:rPr lang="fr-BE" baseline="-25000" dirty="0" err="1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ag</a:t>
                </a:r>
                <a:endParaRPr lang="fr-BE" baseline="-250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fr-BE" i="1" baseline="-250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Rectangle: Rounded Corners 4">
                <a:extLst>
                  <a:ext uri="{FF2B5EF4-FFF2-40B4-BE49-F238E27FC236}">
                    <a16:creationId xmlns:a16="http://schemas.microsoft.com/office/drawing/2014/main" id="{2EB289F9-7E9D-49A1-F6E4-F342A7130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36" y="3474830"/>
                <a:ext cx="5371712" cy="432668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68E391A0-51A7-6BD4-71B5-3F3664CA4F6B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Archimedeskracht</a:t>
            </a:r>
            <a:r>
              <a:rPr lang="fr-BE" sz="2400" dirty="0"/>
              <a:t> </a:t>
            </a:r>
            <a:r>
              <a:rPr lang="fr-BE" sz="2400" dirty="0" err="1"/>
              <a:t>berekenen</a:t>
            </a:r>
            <a:r>
              <a:rPr lang="fr-BE" sz="2400" dirty="0"/>
              <a:t> </a:t>
            </a:r>
            <a:br>
              <a:rPr lang="fr-BE" sz="2400" dirty="0"/>
            </a:br>
            <a:r>
              <a:rPr lang="fr-BE" sz="2400" dirty="0"/>
              <a:t>of </a:t>
            </a:r>
            <a:r>
              <a:rPr lang="fr-BE" sz="2400" dirty="0" err="1"/>
              <a:t>beredeneren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F6E25FA-F8F1-BED7-40AB-B0BC138258CF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3">
                <a:extLst>
                  <a:ext uri="{FF2B5EF4-FFF2-40B4-BE49-F238E27FC236}">
                    <a16:creationId xmlns:a16="http://schemas.microsoft.com/office/drawing/2014/main" id="{5D7C6535-7C4B-353A-9AC2-6721BD1198C8}"/>
                  </a:ext>
                </a:extLst>
              </p:cNvPr>
              <p:cNvSpPr/>
              <p:nvPr/>
            </p:nvSpPr>
            <p:spPr>
              <a:xfrm>
                <a:off x="7069568" y="1640425"/>
                <a:ext cx="4535942" cy="2342028"/>
              </a:xfrm>
              <a:prstGeom prst="roundRect">
                <a:avLst/>
              </a:prstGeom>
              <a:solidFill>
                <a:srgbClr val="1B315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BE" b="1" dirty="0">
                    <a:latin typeface="Moranga Bold" pitchFamily="2" charset="77"/>
                  </a:rPr>
                  <a:t>GEGEVENS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BE" dirty="0" err="1"/>
                  <a:t>F</a:t>
                </a:r>
                <a:r>
                  <a:rPr lang="fr-BE" baseline="-25000" dirty="0" err="1"/>
                  <a:t>lucht</a:t>
                </a:r>
                <a:r>
                  <a:rPr lang="fr-BE" dirty="0"/>
                  <a:t>= 58,8N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BE" dirty="0" err="1"/>
                  <a:t>F</a:t>
                </a:r>
                <a:r>
                  <a:rPr lang="fr-BE" baseline="-25000" dirty="0" err="1"/>
                  <a:t>ondergedompeld</a:t>
                </a:r>
                <a:r>
                  <a:rPr lang="fr-BE" baseline="-25000" dirty="0"/>
                  <a:t>=</a:t>
                </a:r>
                <a:r>
                  <a:rPr lang="fr-BE" dirty="0"/>
                  <a:t> 54,8N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BE" dirty="0" err="1"/>
                  <a:t>Massadichtheden</a:t>
                </a:r>
                <a:endParaRPr lang="fr-BE" dirty="0"/>
              </a:p>
              <a:p>
                <a:r>
                  <a:rPr lang="fr-BE" dirty="0"/>
                  <a:t> </a:t>
                </a:r>
              </a:p>
              <a:p>
                <a:r>
                  <a:rPr lang="fr-BE" b="1" dirty="0">
                    <a:latin typeface="Moranga Bold" pitchFamily="2" charset="77"/>
                  </a:rPr>
                  <a:t>GEVRAAGD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BE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BE" i="1">
                                <a:latin typeface="Cambria Math" panose="02040503050406030204" pitchFamily="18" charset="0"/>
                              </a:rPr>
                              <m:t>𝐴𝑢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BE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BE" i="1">
                                <a:latin typeface="Cambria Math" panose="02040503050406030204" pitchFamily="18" charset="0"/>
                              </a:rPr>
                              <m:t>𝑎𝑔</m:t>
                            </m:r>
                          </m:sub>
                        </m:sSub>
                      </m:den>
                    </m:f>
                  </m:oMath>
                </a14:m>
                <a:endParaRPr lang="fr-BE" dirty="0"/>
              </a:p>
            </p:txBody>
          </p:sp>
        </mc:Choice>
        <mc:Fallback>
          <p:sp>
            <p:nvSpPr>
              <p:cNvPr id="8" name="Rectangle: Rounded Corners 3">
                <a:extLst>
                  <a:ext uri="{FF2B5EF4-FFF2-40B4-BE49-F238E27FC236}">
                    <a16:creationId xmlns:a16="http://schemas.microsoft.com/office/drawing/2014/main" id="{5D7C6535-7C4B-353A-9AC2-6721BD119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568" y="1640425"/>
                <a:ext cx="4535942" cy="23420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4">
                <a:extLst>
                  <a:ext uri="{FF2B5EF4-FFF2-40B4-BE49-F238E27FC236}">
                    <a16:creationId xmlns:a16="http://schemas.microsoft.com/office/drawing/2014/main" id="{CCEB6C5C-A963-DCC7-8BBB-4149CBEEC5AB}"/>
                  </a:ext>
                </a:extLst>
              </p:cNvPr>
              <p:cNvSpPr/>
              <p:nvPr/>
            </p:nvSpPr>
            <p:spPr>
              <a:xfrm>
                <a:off x="5528900" y="3313372"/>
                <a:ext cx="5371712" cy="432668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stellen volgend </a:t>
                </a:r>
                <a:r>
                  <a:rPr lang="fr-BE" dirty="0" err="1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stelsel</a:t>
                </a:r>
                <a:r>
                  <a:rPr lang="fr-BE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op en </a:t>
                </a:r>
                <a:r>
                  <a:rPr lang="fr-BE" dirty="0" err="1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werken</a:t>
                </a:r>
                <a:r>
                  <a:rPr lang="fr-BE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uit</a:t>
                </a:r>
                <a:endParaRPr lang="fr-BE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V = 0,0004 m³ = </a:t>
                </a:r>
                <a:r>
                  <a:rPr lang="fr-BE" dirty="0" err="1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V</a:t>
                </a:r>
                <a:r>
                  <a:rPr lang="fr-BE" baseline="-25000" dirty="0" err="1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au</a:t>
                </a:r>
                <a:r>
                  <a:rPr lang="fr-BE" dirty="0" err="1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+V</a:t>
                </a:r>
                <a:r>
                  <a:rPr lang="fr-BE" baseline="-25000" dirty="0" err="1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ag</a:t>
                </a:r>
                <a:endParaRPr lang="nl-BE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𝑎𝑢</m:t>
                          </m:r>
                        </m:sub>
                      </m:sSub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𝑎𝑔</m:t>
                          </m:r>
                        </m:sub>
                      </m:sSub>
                    </m:oMath>
                  </m:oMathPara>
                </a14:m>
                <a:endParaRPr lang="fr-BE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𝑎𝑢</m:t>
                          </m:r>
                        </m:sub>
                      </m:sSub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𝑎𝑔</m:t>
                          </m:r>
                        </m:sub>
                      </m:sSub>
                    </m:oMath>
                  </m:oMathPara>
                </a14:m>
                <a:endParaRPr lang="fr-BE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𝑎𝑢</m:t>
                          </m:r>
                        </m:sub>
                      </m:sSub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𝑎𝑢</m:t>
                          </m:r>
                        </m:sub>
                      </m:sSub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𝑎𝑔</m:t>
                          </m:r>
                        </m:sub>
                      </m:sSub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𝑎𝑔</m:t>
                          </m:r>
                        </m:sub>
                      </m:sSub>
                    </m:oMath>
                  </m:oMathPara>
                </a14:m>
                <a:endParaRPr lang="fr-BE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V</a:t>
                </a:r>
                <a:r>
                  <a:rPr lang="fr-BE" baseline="-25000" dirty="0">
                    <a:solidFill>
                      <a:schemeClr val="accent1"/>
                    </a:solidFill>
                  </a:rPr>
                  <a:t>au</a:t>
                </a:r>
                <a:r>
                  <a:rPr lang="fr-BE" dirty="0">
                    <a:solidFill>
                      <a:schemeClr val="accent1"/>
                    </a:solidFill>
                  </a:rPr>
                  <a:t>=0,0002 m³ en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</a:t>
                </a:r>
                <a:r>
                  <a:rPr lang="fr-BE" baseline="-25000" dirty="0" err="1">
                    <a:solidFill>
                      <a:schemeClr val="accent1"/>
                    </a:solidFill>
                  </a:rPr>
                  <a:t>ag</a:t>
                </a:r>
                <a:r>
                  <a:rPr lang="fr-BE" dirty="0">
                    <a:solidFill>
                      <a:schemeClr val="accent1"/>
                    </a:solidFill>
                  </a:rPr>
                  <a:t>=0,0002 m³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𝐴𝑢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𝑎𝑔</m:t>
                            </m:r>
                          </m:sub>
                        </m:sSub>
                      </m:den>
                    </m:f>
                    <m:r>
                      <a:rPr lang="fr-BE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0,0002</m:t>
                        </m:r>
                      </m:num>
                      <m:den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0,0002</m:t>
                        </m:r>
                      </m:den>
                    </m:f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nl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  <a:latin typeface="Nunito" pitchFamily="2" charset="77"/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latin typeface="Nunito" pitchFamily="2" charset="77"/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latin typeface="Nunito" pitchFamily="2" charset="77"/>
                    <a:sym typeface="Wingdings" panose="05000000000000000000" pitchFamily="2" charset="2"/>
                  </a:rPr>
                  <a:t> A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4">
                <a:extLst>
                  <a:ext uri="{FF2B5EF4-FFF2-40B4-BE49-F238E27FC236}">
                    <a16:creationId xmlns:a16="http://schemas.microsoft.com/office/drawing/2014/main" id="{CCEB6C5C-A963-DCC7-8BBB-4149CBEEC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900" y="3313372"/>
                <a:ext cx="5371712" cy="432668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31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Welke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soort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oefeningen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zijn</a:t>
            </a:r>
            <a:r>
              <a:rPr lang="fr-BE" dirty="0">
                <a:latin typeface="Moranga" pitchFamily="2" charset="77"/>
              </a:rPr>
              <a:t> er? </a:t>
            </a:r>
            <a:endParaRPr lang="fr-B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7E92A1B-C714-B8FD-A047-DC41B04E4A37}"/>
              </a:ext>
            </a:extLst>
          </p:cNvPr>
          <p:cNvSpPr/>
          <p:nvPr/>
        </p:nvSpPr>
        <p:spPr>
          <a:xfrm>
            <a:off x="-349287" y="3429000"/>
            <a:ext cx="12879977" cy="33104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D1B01FFA-112E-8CF3-1EE6-E3B5CF66155E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Archimedeskracht</a:t>
            </a:r>
            <a:r>
              <a:rPr lang="fr-BE" sz="2400" dirty="0"/>
              <a:t> </a:t>
            </a:r>
            <a:r>
              <a:rPr lang="fr-BE" sz="2400" dirty="0" err="1"/>
              <a:t>berekenen</a:t>
            </a:r>
            <a:r>
              <a:rPr lang="fr-BE" sz="2400" dirty="0"/>
              <a:t> </a:t>
            </a:r>
            <a:br>
              <a:rPr lang="fr-BE" sz="2400" dirty="0"/>
            </a:br>
            <a:r>
              <a:rPr lang="fr-BE" sz="2400" dirty="0"/>
              <a:t>of </a:t>
            </a:r>
            <a:r>
              <a:rPr lang="fr-BE" sz="2400" dirty="0" err="1"/>
              <a:t>beredeneren</a:t>
            </a:r>
            <a:endParaRPr lang="fr-BE" sz="2400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082970CE-A754-DB18-EB2E-D1D3AD4F1160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F2EB05A-35F9-8FED-510C-6D1ADE6FE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752" y="3517155"/>
            <a:ext cx="5774496" cy="3136308"/>
          </a:xfrm>
          <a:prstGeom prst="rect">
            <a:avLst/>
          </a:prstGeom>
        </p:spPr>
      </p:pic>
      <p:pic>
        <p:nvPicPr>
          <p:cNvPr id="8" name="Afbeelding 7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C884A48C-EEC9-CDD3-1E27-FD0F46192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41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017F8957-79F8-8F06-5E9A-AFE79D2B7ECE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Archimedeskracht</a:t>
            </a:r>
            <a:r>
              <a:rPr lang="fr-BE" sz="2400" dirty="0"/>
              <a:t> </a:t>
            </a:r>
            <a:r>
              <a:rPr lang="fr-BE" sz="2400" dirty="0" err="1"/>
              <a:t>berekenen</a:t>
            </a:r>
            <a:r>
              <a:rPr lang="fr-BE" sz="2400" dirty="0"/>
              <a:t> </a:t>
            </a:r>
            <a:br>
              <a:rPr lang="fr-BE" sz="2400" dirty="0"/>
            </a:br>
            <a:r>
              <a:rPr lang="fr-BE" sz="2400" dirty="0"/>
              <a:t>of </a:t>
            </a:r>
            <a:r>
              <a:rPr lang="fr-BE" sz="2400" dirty="0" err="1"/>
              <a:t>beredeneren</a:t>
            </a:r>
            <a:endParaRPr lang="fr-BE" sz="2400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12AAE82F-2540-E991-DCF6-75BC74EF5F59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Welke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soort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oefeningen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zijn</a:t>
            </a:r>
            <a:r>
              <a:rPr lang="fr-BE" dirty="0">
                <a:latin typeface="Moranga" pitchFamily="2" charset="77"/>
              </a:rPr>
              <a:t> er? 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AA45AB4-D9C7-7B65-3188-84FF96B3899D}"/>
                  </a:ext>
                </a:extLst>
              </p:cNvPr>
              <p:cNvSpPr/>
              <p:nvPr/>
            </p:nvSpPr>
            <p:spPr>
              <a:xfrm>
                <a:off x="475635" y="4619024"/>
                <a:ext cx="11190155" cy="107503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F</a:t>
                </a:r>
                <a:r>
                  <a:rPr lang="fr-BE" baseline="-25000" dirty="0" err="1">
                    <a:solidFill>
                      <a:schemeClr val="accent1"/>
                    </a:solidFill>
                  </a:rPr>
                  <a:t>naarboven</a:t>
                </a:r>
                <a:r>
                  <a:rPr lang="fr-BE" dirty="0">
                    <a:solidFill>
                      <a:schemeClr val="accent1"/>
                    </a:solidFill>
                  </a:rPr>
                  <a:t>=</a:t>
                </a:r>
                <a:r>
                  <a:rPr lang="fr-BE" dirty="0" err="1">
                    <a:solidFill>
                      <a:schemeClr val="accent1"/>
                    </a:solidFill>
                  </a:rPr>
                  <a:t>F</a:t>
                </a:r>
                <a:r>
                  <a:rPr lang="fr-BE" baseline="-25000" dirty="0" err="1">
                    <a:solidFill>
                      <a:schemeClr val="accent1"/>
                    </a:solidFill>
                  </a:rPr>
                  <a:t>naarbeneden</a:t>
                </a:r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kracht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naar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boven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bestaat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uit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archimedeskracht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kracht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naar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beneden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bestaat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uit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zwaartekracht</a:t>
                </a:r>
                <a:r>
                  <a:rPr lang="fr-BE" dirty="0">
                    <a:solidFill>
                      <a:schemeClr val="accent1"/>
                    </a:solidFill>
                  </a:rPr>
                  <a:t> en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veerkracht</a:t>
                </a:r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∗∆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BE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Uitwerken</a:t>
                </a:r>
                <a:endParaRPr lang="fr-BE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fr-BE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r-BE" dirty="0">
                    <a:solidFill>
                      <a:schemeClr val="accent1"/>
                    </a:solidFill>
                    <a:latin typeface="Nunito" pitchFamily="2" charset="77"/>
                    <a:sym typeface="Wingdings" panose="05000000000000000000" pitchFamily="2" charset="2"/>
                  </a:rPr>
                  <a:t> </a:t>
                </a:r>
                <a:r>
                  <a:rPr lang="fr-BE" b="1" dirty="0">
                    <a:solidFill>
                      <a:schemeClr val="accent1"/>
                    </a:solidFill>
                    <a:latin typeface="Nunito" pitchFamily="2" charset="77"/>
                    <a:sym typeface="Wingdings" panose="05000000000000000000" pitchFamily="2" charset="2"/>
                  </a:rPr>
                  <a:t>Antwoord A</a:t>
                </a:r>
                <a:endParaRPr lang="fr-BE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AA45AB4-D9C7-7B65-3188-84FF96B38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35" y="4619024"/>
                <a:ext cx="11190155" cy="1075038"/>
              </a:xfrm>
              <a:prstGeom prst="roundRect">
                <a:avLst/>
              </a:prstGeom>
              <a:blipFill>
                <a:blip r:embed="rId2"/>
                <a:stretch>
                  <a:fillRect t="-113953" b="-90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: Rounded Corners 3">
                <a:extLst>
                  <a:ext uri="{FF2B5EF4-FFF2-40B4-BE49-F238E27FC236}">
                    <a16:creationId xmlns:a16="http://schemas.microsoft.com/office/drawing/2014/main" id="{61832B23-7041-547C-B745-E88F8F489B73}"/>
                  </a:ext>
                </a:extLst>
              </p:cNvPr>
              <p:cNvSpPr/>
              <p:nvPr/>
            </p:nvSpPr>
            <p:spPr>
              <a:xfrm>
                <a:off x="7069568" y="1749035"/>
                <a:ext cx="4535942" cy="1788221"/>
              </a:xfrm>
              <a:prstGeom prst="roundRect">
                <a:avLst/>
              </a:prstGeom>
              <a:solidFill>
                <a:srgbClr val="1B315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BE" b="1" dirty="0">
                    <a:latin typeface="Moranga Bold" pitchFamily="2" charset="77"/>
                  </a:rPr>
                  <a:t>GEGEVENS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fr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fr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BE" dirty="0"/>
              </a:p>
              <a:p>
                <a:r>
                  <a:rPr lang="fr-BE" dirty="0"/>
                  <a:t> </a:t>
                </a:r>
              </a:p>
              <a:p>
                <a:r>
                  <a:rPr lang="fr-BE" b="1" dirty="0">
                    <a:latin typeface="Moranga Bold" pitchFamily="2" charset="77"/>
                  </a:rPr>
                  <a:t>GEVRAAGD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BE" dirty="0"/>
                  <a:t>Formule</a:t>
                </a:r>
              </a:p>
            </p:txBody>
          </p:sp>
        </mc:Choice>
        <mc:Fallback>
          <p:sp>
            <p:nvSpPr>
              <p:cNvPr id="7" name="Rectangle: Rounded Corners 3">
                <a:extLst>
                  <a:ext uri="{FF2B5EF4-FFF2-40B4-BE49-F238E27FC236}">
                    <a16:creationId xmlns:a16="http://schemas.microsoft.com/office/drawing/2014/main" id="{61832B23-7041-547C-B745-E88F8F489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568" y="1749035"/>
                <a:ext cx="4535942" cy="178822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040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7846-4E19-ADE6-D5D4-D1A2DAF7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Inhoud</a:t>
            </a:r>
            <a:endParaRPr lang="fr-BE" dirty="0"/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C1C80602-23D9-F9A1-1040-0D1F33856F04}"/>
              </a:ext>
            </a:extLst>
          </p:cNvPr>
          <p:cNvSpPr/>
          <p:nvPr/>
        </p:nvSpPr>
        <p:spPr>
          <a:xfrm>
            <a:off x="581192" y="1934670"/>
            <a:ext cx="11029615" cy="1017431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Wat is </a:t>
            </a:r>
            <a:r>
              <a:rPr lang="fr-BE" sz="2000" dirty="0" err="1"/>
              <a:t>druk</a:t>
            </a:r>
            <a:r>
              <a:rPr lang="fr-BE" sz="2000" dirty="0">
                <a:solidFill>
                  <a:srgbClr val="FFFFFF"/>
                </a:solidFill>
              </a:rPr>
              <a:t>?</a:t>
            </a:r>
            <a:endParaRPr lang="nl-BE" sz="2000" dirty="0">
              <a:solidFill>
                <a:srgbClr val="FFFFFF"/>
              </a:solidFill>
            </a:endParaRPr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68F21F70-3F96-57F5-D13E-9E21BACD08E2}"/>
              </a:ext>
            </a:extLst>
          </p:cNvPr>
          <p:cNvSpPr/>
          <p:nvPr/>
        </p:nvSpPr>
        <p:spPr>
          <a:xfrm>
            <a:off x="581192" y="3042253"/>
            <a:ext cx="11029615" cy="1017431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</a:t>
            </a:r>
            <a:r>
              <a:rPr lang="fr-BE" sz="2000" dirty="0" err="1">
                <a:solidFill>
                  <a:srgbClr val="FFFFFF"/>
                </a:solidFill>
              </a:rPr>
              <a:t>Welke</a:t>
            </a:r>
            <a:r>
              <a:rPr lang="fr-BE" sz="2000" dirty="0">
                <a:solidFill>
                  <a:srgbClr val="FFFFFF"/>
                </a:solidFill>
              </a:rPr>
              <a:t> formules </a:t>
            </a:r>
            <a:r>
              <a:rPr lang="fr-BE" sz="2000" dirty="0" err="1">
                <a:solidFill>
                  <a:srgbClr val="FFFFFF"/>
                </a:solidFill>
              </a:rPr>
              <a:t>zijn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belangrijk</a:t>
            </a:r>
            <a:r>
              <a:rPr lang="fr-BE" sz="20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F8632989-1EAC-E283-D960-B0DD93918E44}"/>
              </a:ext>
            </a:extLst>
          </p:cNvPr>
          <p:cNvSpPr/>
          <p:nvPr/>
        </p:nvSpPr>
        <p:spPr>
          <a:xfrm>
            <a:off x="581192" y="4149836"/>
            <a:ext cx="11029615" cy="1017431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</a:t>
            </a:r>
            <a:r>
              <a:rPr lang="fr-BE" sz="2000" dirty="0" err="1">
                <a:solidFill>
                  <a:srgbClr val="FFFFFF"/>
                </a:solidFill>
              </a:rPr>
              <a:t>Welke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soort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oefeningen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zijn</a:t>
            </a:r>
            <a:r>
              <a:rPr lang="fr-BE" sz="2000" dirty="0">
                <a:solidFill>
                  <a:srgbClr val="FFFFFF"/>
                </a:solidFill>
              </a:rPr>
              <a:t> er? </a:t>
            </a:r>
          </a:p>
        </p:txBody>
      </p:sp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2F36C162-CCA5-127A-43BF-0B2B6FB58EB3}"/>
              </a:ext>
            </a:extLst>
          </p:cNvPr>
          <p:cNvSpPr/>
          <p:nvPr/>
        </p:nvSpPr>
        <p:spPr>
          <a:xfrm>
            <a:off x="581192" y="5257419"/>
            <a:ext cx="11029615" cy="1017431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Oefeningen</a:t>
            </a:r>
            <a:endParaRPr lang="fr-BE" sz="2000" dirty="0">
              <a:solidFill>
                <a:srgbClr val="FFFFFF"/>
              </a:solidFill>
            </a:endParaRPr>
          </a:p>
        </p:txBody>
      </p:sp>
      <p:pic>
        <p:nvPicPr>
          <p:cNvPr id="9" name="Graphic 8" descr="Opmerking belangrijk met effen opvulling">
            <a:extLst>
              <a:ext uri="{FF2B5EF4-FFF2-40B4-BE49-F238E27FC236}">
                <a16:creationId xmlns:a16="http://schemas.microsoft.com/office/drawing/2014/main" id="{B4862F3A-7B01-18F1-81B2-0A695862F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561" y="3093768"/>
            <a:ext cx="914400" cy="914400"/>
          </a:xfrm>
          <a:prstGeom prst="rect">
            <a:avLst/>
          </a:prstGeom>
        </p:spPr>
      </p:pic>
      <p:pic>
        <p:nvPicPr>
          <p:cNvPr id="10" name="Graphic 9" descr="Pen met effen opvulling">
            <a:extLst>
              <a:ext uri="{FF2B5EF4-FFF2-40B4-BE49-F238E27FC236}">
                <a16:creationId xmlns:a16="http://schemas.microsoft.com/office/drawing/2014/main" id="{1D58F1A4-A289-822A-3302-03EED2B03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9414" y="4260041"/>
            <a:ext cx="797019" cy="797019"/>
          </a:xfrm>
          <a:prstGeom prst="rect">
            <a:avLst/>
          </a:prstGeom>
        </p:spPr>
      </p:pic>
      <p:pic>
        <p:nvPicPr>
          <p:cNvPr id="11" name="Graphic 10" descr="Storytelling met effen opvulling">
            <a:extLst>
              <a:ext uri="{FF2B5EF4-FFF2-40B4-BE49-F238E27FC236}">
                <a16:creationId xmlns:a16="http://schemas.microsoft.com/office/drawing/2014/main" id="{2E3F06A7-7DD8-BBB0-54C3-3BDFAC272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9414" y="5342787"/>
            <a:ext cx="846694" cy="84669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02F64C-BE50-D9B4-E5B3-33E5DC4C28EA}"/>
              </a:ext>
            </a:extLst>
          </p:cNvPr>
          <p:cNvSpPr txBox="1">
            <a:spLocks/>
          </p:cNvSpPr>
          <p:nvPr/>
        </p:nvSpPr>
        <p:spPr>
          <a:xfrm>
            <a:off x="6612209" y="1989543"/>
            <a:ext cx="3398380" cy="907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fr-BE" sz="1800" dirty="0">
                <a:solidFill>
                  <a:srgbClr val="FFFFFF"/>
                </a:solidFill>
              </a:rPr>
              <a:t>Te </a:t>
            </a:r>
            <a:r>
              <a:rPr lang="fr-BE" sz="1800" dirty="0" err="1">
                <a:solidFill>
                  <a:srgbClr val="FFFFFF"/>
                </a:solidFill>
              </a:rPr>
              <a:t>kennen</a:t>
            </a:r>
            <a:r>
              <a:rPr lang="fr-BE" sz="1800" dirty="0">
                <a:solidFill>
                  <a:srgbClr val="FFFFFF"/>
                </a:solidFill>
              </a:rPr>
              <a:t> </a:t>
            </a:r>
            <a:r>
              <a:rPr lang="fr-BE" sz="1800" dirty="0" err="1">
                <a:solidFill>
                  <a:srgbClr val="FFFFFF"/>
                </a:solidFill>
              </a:rPr>
              <a:t>leerstof</a:t>
            </a:r>
            <a:endParaRPr lang="fr-BE" sz="1800" dirty="0">
              <a:solidFill>
                <a:srgbClr val="FFFFFF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fr-BE" sz="1800" dirty="0" err="1">
                <a:solidFill>
                  <a:srgbClr val="FFFFFF"/>
                </a:solidFill>
              </a:rPr>
              <a:t>Belangrijke</a:t>
            </a:r>
            <a:r>
              <a:rPr lang="fr-BE" sz="1800" dirty="0">
                <a:solidFill>
                  <a:srgbClr val="FFFFFF"/>
                </a:solidFill>
              </a:rPr>
              <a:t> </a:t>
            </a:r>
            <a:r>
              <a:rPr lang="fr-BE" sz="1800" dirty="0" err="1">
                <a:solidFill>
                  <a:srgbClr val="FFFFFF"/>
                </a:solidFill>
              </a:rPr>
              <a:t>begrippen</a:t>
            </a:r>
            <a:endParaRPr lang="fr-BE" sz="1800" dirty="0">
              <a:solidFill>
                <a:srgbClr val="FFFFFF"/>
              </a:solidFill>
            </a:endParaRPr>
          </a:p>
        </p:txBody>
      </p:sp>
      <p:pic>
        <p:nvPicPr>
          <p:cNvPr id="15" name="Graphic 14" descr="Gespierde arm met effen opvulling">
            <a:extLst>
              <a:ext uri="{FF2B5EF4-FFF2-40B4-BE49-F238E27FC236}">
                <a16:creationId xmlns:a16="http://schemas.microsoft.com/office/drawing/2014/main" id="{23F0A4F7-FE5F-52B6-52F8-D8DFD4CC6B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0723" y="19828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71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D2B8E0B6-73C1-ACD7-4198-D58AC48A3CEA}"/>
              </a:ext>
            </a:extLst>
          </p:cNvPr>
          <p:cNvSpPr/>
          <p:nvPr/>
        </p:nvSpPr>
        <p:spPr>
          <a:xfrm>
            <a:off x="581192" y="2168350"/>
            <a:ext cx="11029615" cy="3268623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 sz="3600" b="0" i="0" dirty="0"/>
              <a:t>Kracht die uitgeoefend wordt per oppervlakte. </a:t>
            </a:r>
            <a:endParaRPr lang="fr-BE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Moranga" pitchFamily="2" charset="77"/>
              </a:rPr>
              <a:t>Wat </a:t>
            </a:r>
            <a:r>
              <a:rPr lang="fr-BE" dirty="0" err="1">
                <a:latin typeface="Moranga" pitchFamily="2" charset="77"/>
              </a:rPr>
              <a:t>is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Druk</a:t>
            </a:r>
            <a:r>
              <a:rPr lang="fr-BE" dirty="0">
                <a:latin typeface="Moranga" pitchFamily="2" charset="77"/>
              </a:rPr>
              <a:t>?</a:t>
            </a:r>
          </a:p>
        </p:txBody>
      </p:sp>
      <p:pic>
        <p:nvPicPr>
          <p:cNvPr id="5" name="Graphic 4" descr="Gespierde arm met effen opvulling">
            <a:extLst>
              <a:ext uri="{FF2B5EF4-FFF2-40B4-BE49-F238E27FC236}">
                <a16:creationId xmlns:a16="http://schemas.microsoft.com/office/drawing/2014/main" id="{DAC299A8-5D5B-63A5-403E-1F2B33116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799" y="23982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94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Moranga" pitchFamily="2" charset="77"/>
              </a:rPr>
              <a:t>Te </a:t>
            </a:r>
            <a:r>
              <a:rPr lang="fr-BE" dirty="0" err="1">
                <a:latin typeface="Moranga" pitchFamily="2" charset="77"/>
              </a:rPr>
              <a:t>kennen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leerstof</a:t>
            </a:r>
            <a:r>
              <a:rPr lang="fr-BE" dirty="0">
                <a:latin typeface="Moranga" pitchFamily="2" charset="77"/>
              </a:rPr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2B07F-5F97-C90D-45B4-689C2978A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begrip druk, eenheid pascal  </a:t>
            </a:r>
          </a:p>
          <a:p>
            <a:r>
              <a:rPr lang="nl-NL" dirty="0"/>
              <a:t>Druk bij vaste stoffen </a:t>
            </a:r>
          </a:p>
          <a:p>
            <a:r>
              <a:rPr lang="nl-NL" dirty="0"/>
              <a:t>Atmosferische druk </a:t>
            </a:r>
          </a:p>
          <a:p>
            <a:r>
              <a:rPr lang="nl-NL" dirty="0"/>
              <a:t>Druk in gassen </a:t>
            </a:r>
          </a:p>
          <a:p>
            <a:r>
              <a:rPr lang="nl-NL" dirty="0"/>
              <a:t>Hydrostatische druk, totale druk in een vloeistof </a:t>
            </a:r>
          </a:p>
          <a:p>
            <a:r>
              <a:rPr lang="nl-NL" dirty="0"/>
              <a:t>Beginsel van Pascal </a:t>
            </a:r>
          </a:p>
          <a:p>
            <a:r>
              <a:rPr lang="nl-NL" dirty="0"/>
              <a:t>Archimedeskracht (m.i.v. drijven, zinken en zweven)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99800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Moranga" pitchFamily="2" charset="77"/>
              </a:rPr>
              <a:t>Te </a:t>
            </a:r>
            <a:r>
              <a:rPr lang="fr-BE" dirty="0" err="1">
                <a:latin typeface="Moranga" pitchFamily="2" charset="77"/>
              </a:rPr>
              <a:t>kennen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leerstof</a:t>
            </a:r>
            <a:r>
              <a:rPr lang="fr-BE" dirty="0">
                <a:latin typeface="Moranga" pitchFamily="2" charset="77"/>
              </a:rPr>
              <a:t> 2024</a:t>
            </a:r>
            <a:endParaRPr lang="fr-BE" dirty="0"/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07F583C2-CA77-BEFD-890C-742F372FF064}"/>
              </a:ext>
            </a:extLst>
          </p:cNvPr>
          <p:cNvSpPr/>
          <p:nvPr/>
        </p:nvSpPr>
        <p:spPr>
          <a:xfrm>
            <a:off x="967737" y="2272741"/>
            <a:ext cx="4867600" cy="809625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Druk</a:t>
            </a:r>
            <a:r>
              <a:rPr lang="fr-BE" sz="2400" dirty="0"/>
              <a:t> en Pascal</a:t>
            </a: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A7BC9924-22A0-562D-C92D-93B1EDEFC82B}"/>
              </a:ext>
            </a:extLst>
          </p:cNvPr>
          <p:cNvSpPr/>
          <p:nvPr/>
        </p:nvSpPr>
        <p:spPr>
          <a:xfrm>
            <a:off x="6758937" y="2272741"/>
            <a:ext cx="4867600" cy="809625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P</a:t>
            </a:r>
            <a:r>
              <a:rPr lang="fr-BE" sz="2400" baseline="-25000" dirty="0"/>
              <a:t>o</a:t>
            </a:r>
            <a:endParaRPr lang="fr-BE" sz="2400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62B396E4-8073-EEC3-DD79-2F2AFA414C4B}"/>
              </a:ext>
            </a:extLst>
          </p:cNvPr>
          <p:cNvSpPr/>
          <p:nvPr/>
        </p:nvSpPr>
        <p:spPr>
          <a:xfrm>
            <a:off x="518745" y="2131125"/>
            <a:ext cx="1075038" cy="1075038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E517AF81-CD55-92F5-4621-CC50BD31D3D9}"/>
              </a:ext>
            </a:extLst>
          </p:cNvPr>
          <p:cNvSpPr/>
          <p:nvPr/>
        </p:nvSpPr>
        <p:spPr>
          <a:xfrm>
            <a:off x="1056265" y="3400653"/>
            <a:ext cx="4785152" cy="809625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Beginsel</a:t>
            </a:r>
            <a:r>
              <a:rPr lang="fr-BE" sz="2400" dirty="0"/>
              <a:t> van Pascal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B351BE4D-6606-A2EF-BF31-70182D4652DA}"/>
              </a:ext>
            </a:extLst>
          </p:cNvPr>
          <p:cNvSpPr/>
          <p:nvPr/>
        </p:nvSpPr>
        <p:spPr>
          <a:xfrm>
            <a:off x="518745" y="3267947"/>
            <a:ext cx="1075038" cy="1075038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id="{6FB115B2-BD94-04B1-3E9E-2E9AAA64EADF}"/>
              </a:ext>
            </a:extLst>
          </p:cNvPr>
          <p:cNvSpPr/>
          <p:nvPr/>
        </p:nvSpPr>
        <p:spPr>
          <a:xfrm>
            <a:off x="1056265" y="4611615"/>
            <a:ext cx="4785152" cy="809625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Vaste </a:t>
            </a:r>
            <a:r>
              <a:rPr lang="fr-BE" sz="2400" dirty="0" err="1"/>
              <a:t>stoffen</a:t>
            </a:r>
            <a:endParaRPr lang="fr-BE" sz="2400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8CA37CCB-96F1-CB9C-1C04-3E3900BF9C87}"/>
              </a:ext>
            </a:extLst>
          </p:cNvPr>
          <p:cNvSpPr/>
          <p:nvPr/>
        </p:nvSpPr>
        <p:spPr>
          <a:xfrm>
            <a:off x="518745" y="4478909"/>
            <a:ext cx="1075038" cy="1075038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sp>
        <p:nvSpPr>
          <p:cNvPr id="16" name="Rectangle: Rounded Corners 3">
            <a:extLst>
              <a:ext uri="{FF2B5EF4-FFF2-40B4-BE49-F238E27FC236}">
                <a16:creationId xmlns:a16="http://schemas.microsoft.com/office/drawing/2014/main" id="{8D6D9ACC-6644-0C32-D25C-D8AF9F0C3A77}"/>
              </a:ext>
            </a:extLst>
          </p:cNvPr>
          <p:cNvSpPr/>
          <p:nvPr/>
        </p:nvSpPr>
        <p:spPr>
          <a:xfrm>
            <a:off x="6765034" y="3400653"/>
            <a:ext cx="4867601" cy="809625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     </a:t>
            </a:r>
            <a:r>
              <a:rPr lang="fr-BE" sz="2400" dirty="0" err="1"/>
              <a:t>Druk</a:t>
            </a:r>
            <a:r>
              <a:rPr lang="fr-BE" sz="2400" dirty="0"/>
              <a:t> in </a:t>
            </a:r>
            <a:r>
              <a:rPr lang="fr-BE" sz="2400" dirty="0" err="1"/>
              <a:t>gassen</a:t>
            </a:r>
            <a:r>
              <a:rPr lang="fr-BE" sz="2400" dirty="0"/>
              <a:t> en </a:t>
            </a:r>
            <a:r>
              <a:rPr lang="fr-BE" sz="2400" dirty="0" err="1"/>
              <a:t>vloeistoffen</a:t>
            </a:r>
            <a:r>
              <a:rPr lang="fr-BE" sz="2400" dirty="0"/>
              <a:t>      </a:t>
            </a:r>
            <a:br>
              <a:rPr lang="fr-BE" sz="2400" dirty="0"/>
            </a:br>
            <a:r>
              <a:rPr lang="fr-BE" sz="2400" dirty="0"/>
              <a:t>     (</a:t>
            </a:r>
            <a:r>
              <a:rPr lang="fr-BE" sz="2400" dirty="0" err="1"/>
              <a:t>hydrostatische</a:t>
            </a:r>
            <a:r>
              <a:rPr lang="fr-BE" sz="2400" dirty="0"/>
              <a:t> </a:t>
            </a:r>
            <a:r>
              <a:rPr lang="fr-BE" sz="2400" dirty="0" err="1"/>
              <a:t>druk</a:t>
            </a:r>
            <a:r>
              <a:rPr lang="fr-BE" sz="2400" dirty="0"/>
              <a:t>)</a:t>
            </a:r>
          </a:p>
        </p:txBody>
      </p:sp>
      <p:sp>
        <p:nvSpPr>
          <p:cNvPr id="17" name="Rectangle: Rounded Corners 3">
            <a:extLst>
              <a:ext uri="{FF2B5EF4-FFF2-40B4-BE49-F238E27FC236}">
                <a16:creationId xmlns:a16="http://schemas.microsoft.com/office/drawing/2014/main" id="{23D1266F-47CC-4C15-FF6F-BBB95B71208C}"/>
              </a:ext>
            </a:extLst>
          </p:cNvPr>
          <p:cNvSpPr/>
          <p:nvPr/>
        </p:nvSpPr>
        <p:spPr>
          <a:xfrm>
            <a:off x="6765034" y="4611615"/>
            <a:ext cx="4867601" cy="809625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Archimedeskracht</a:t>
            </a:r>
            <a:endParaRPr lang="fr-BE" sz="2400" dirty="0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F3EB00F6-EF03-EA18-D23E-3A0B608FDFC1}"/>
              </a:ext>
            </a:extLst>
          </p:cNvPr>
          <p:cNvSpPr/>
          <p:nvPr/>
        </p:nvSpPr>
        <p:spPr>
          <a:xfrm>
            <a:off x="6350585" y="2131125"/>
            <a:ext cx="1075038" cy="1075038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8DAFA2D2-7F10-2C8F-0860-CE0563AA5538}"/>
              </a:ext>
            </a:extLst>
          </p:cNvPr>
          <p:cNvSpPr/>
          <p:nvPr/>
        </p:nvSpPr>
        <p:spPr>
          <a:xfrm>
            <a:off x="6350585" y="3267947"/>
            <a:ext cx="1075038" cy="1075038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5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2E5A7994-ABA3-5332-3708-7F5FB862B65C}"/>
              </a:ext>
            </a:extLst>
          </p:cNvPr>
          <p:cNvSpPr/>
          <p:nvPr/>
        </p:nvSpPr>
        <p:spPr>
          <a:xfrm>
            <a:off x="6350585" y="4478909"/>
            <a:ext cx="1075038" cy="1075038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16987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Belangrijkste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begrippen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15">
                <a:extLst>
                  <a:ext uri="{FF2B5EF4-FFF2-40B4-BE49-F238E27FC236}">
                    <a16:creationId xmlns:a16="http://schemas.microsoft.com/office/drawing/2014/main" id="{837A971E-4AF0-54E4-431F-C582D4839CF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21925" y="2211970"/>
                <a:ext cx="9188883" cy="791552"/>
              </a:xfrm>
              <a:prstGeom prst="roundRect">
                <a:avLst/>
              </a:prstGeom>
              <a:noFill/>
              <a:ln w="38100">
                <a:solidFill>
                  <a:srgbClr val="17B79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en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𝑃𝑎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²</m:t>
                        </m:r>
                      </m:den>
                    </m:f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eenheid</a:t>
                </a:r>
                <a:r>
                  <a:rPr lang="fr-BE" dirty="0">
                    <a:solidFill>
                      <a:schemeClr val="accent1"/>
                    </a:solidFill>
                  </a:rPr>
                  <a:t>. </a:t>
                </a:r>
                <a:br>
                  <a:rPr lang="fr-BE" dirty="0">
                    <a:solidFill>
                      <a:schemeClr val="accent1"/>
                    </a:solidFill>
                  </a:rPr>
                </a:br>
                <a:r>
                  <a:rPr lang="fr-BE" dirty="0" err="1">
                    <a:solidFill>
                      <a:schemeClr val="accent1"/>
                    </a:solidFill>
                  </a:rPr>
                  <a:t>Andere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eenheden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</a:rPr>
                  <a:t> bar,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atmosfeer</a:t>
                </a:r>
                <a:r>
                  <a:rPr lang="fr-BE" dirty="0">
                    <a:solidFill>
                      <a:schemeClr val="accent1"/>
                    </a:solidFill>
                  </a:rPr>
                  <a:t>, Hg-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druk</a:t>
                </a:r>
                <a:r>
                  <a:rPr lang="fr-BE" dirty="0">
                    <a:solidFill>
                      <a:schemeClr val="accent1"/>
                    </a:solidFill>
                  </a:rPr>
                  <a:t>,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toricelli</a:t>
                </a:r>
                <a:r>
                  <a:rPr lang="fr-BE" dirty="0">
                    <a:solidFill>
                      <a:schemeClr val="accent1"/>
                    </a:solidFill>
                  </a:rPr>
                  <a:t>,…</a:t>
                </a:r>
              </a:p>
            </p:txBody>
          </p:sp>
        </mc:Choice>
        <mc:Fallback xmlns="">
          <p:sp>
            <p:nvSpPr>
              <p:cNvPr id="4" name="Rectangle: Rounded Corners 15">
                <a:extLst>
                  <a:ext uri="{FF2B5EF4-FFF2-40B4-BE49-F238E27FC236}">
                    <a16:creationId xmlns:a16="http://schemas.microsoft.com/office/drawing/2014/main" id="{837A971E-4AF0-54E4-431F-C582D4839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925" y="2211970"/>
                <a:ext cx="9188883" cy="791552"/>
              </a:xfrm>
              <a:prstGeom prst="roundRect">
                <a:avLst/>
              </a:prstGeom>
              <a:blipFill>
                <a:blip r:embed="rId2"/>
                <a:stretch>
                  <a:fillRect b="-5970"/>
                </a:stretch>
              </a:blipFill>
              <a:ln w="38100">
                <a:solidFill>
                  <a:srgbClr val="17B790"/>
                </a:solidFill>
                <a:prstDash val="solid"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7881B0D1-365B-372D-7272-8F7721B47F4E}"/>
              </a:ext>
            </a:extLst>
          </p:cNvPr>
          <p:cNvSpPr/>
          <p:nvPr/>
        </p:nvSpPr>
        <p:spPr>
          <a:xfrm>
            <a:off x="933533" y="2076484"/>
            <a:ext cx="2197650" cy="989241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Druk</a:t>
            </a:r>
            <a:r>
              <a:rPr lang="fr-BE" sz="2400" dirty="0"/>
              <a:t> </a:t>
            </a:r>
            <a:br>
              <a:rPr lang="fr-BE" sz="2400" dirty="0"/>
            </a:br>
            <a:r>
              <a:rPr lang="fr-BE" sz="2400" dirty="0"/>
              <a:t>en Pascal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3A30D729-C5AA-175B-998B-5076D2472E84}"/>
              </a:ext>
            </a:extLst>
          </p:cNvPr>
          <p:cNvSpPr/>
          <p:nvPr/>
        </p:nvSpPr>
        <p:spPr>
          <a:xfrm>
            <a:off x="415400" y="2201153"/>
            <a:ext cx="739905" cy="739905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15">
                <a:extLst>
                  <a:ext uri="{FF2B5EF4-FFF2-40B4-BE49-F238E27FC236}">
                    <a16:creationId xmlns:a16="http://schemas.microsoft.com/office/drawing/2014/main" id="{D71E2BCB-AF2B-6A2D-2920-B91C82C71F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21925" y="4471074"/>
                <a:ext cx="9188883" cy="692406"/>
              </a:xfrm>
              <a:prstGeom prst="roundRect">
                <a:avLst/>
              </a:prstGeom>
              <a:noFill/>
              <a:ln w="38100">
                <a:solidFill>
                  <a:srgbClr val="17B79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nl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𝑃𝑜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atmosferische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druk</a:t>
                </a:r>
                <a:r>
                  <a:rPr lang="fr-BE" dirty="0">
                    <a:solidFill>
                      <a:schemeClr val="accent1"/>
                    </a:solidFill>
                  </a:rPr>
                  <a:t>,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alle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tijden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aanwezig</a:t>
                </a:r>
                <a:r>
                  <a:rPr lang="fr-BE" dirty="0">
                    <a:solidFill>
                      <a:schemeClr val="accent1"/>
                    </a:solidFill>
                  </a:rPr>
                  <a:t> en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bedraagt</a:t>
                </a:r>
                <a:r>
                  <a:rPr lang="fr-BE" dirty="0">
                    <a:solidFill>
                      <a:schemeClr val="accent1"/>
                    </a:solidFill>
                  </a:rPr>
                  <a:t> 1*10</a:t>
                </a:r>
                <a:r>
                  <a:rPr lang="fr-BE" baseline="30000" dirty="0">
                    <a:solidFill>
                      <a:schemeClr val="accent1"/>
                    </a:solidFill>
                  </a:rPr>
                  <a:t>5</a:t>
                </a:r>
                <a:r>
                  <a:rPr lang="fr-BE" dirty="0">
                    <a:solidFill>
                      <a:schemeClr val="accent1"/>
                    </a:solidFill>
                  </a:rPr>
                  <a:t> Pa</a:t>
                </a:r>
              </a:p>
            </p:txBody>
          </p:sp>
        </mc:Choice>
        <mc:Fallback xmlns="">
          <p:sp>
            <p:nvSpPr>
              <p:cNvPr id="7" name="Rectangle: Rounded Corners 15">
                <a:extLst>
                  <a:ext uri="{FF2B5EF4-FFF2-40B4-BE49-F238E27FC236}">
                    <a16:creationId xmlns:a16="http://schemas.microsoft.com/office/drawing/2014/main" id="{D71E2BCB-AF2B-6A2D-2920-B91C82C71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925" y="4471074"/>
                <a:ext cx="9188883" cy="69240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17B790"/>
                </a:solidFill>
                <a:prstDash val="solid"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EABD3A0C-2267-D966-9105-FF77FA129E50}"/>
              </a:ext>
            </a:extLst>
          </p:cNvPr>
          <p:cNvSpPr/>
          <p:nvPr/>
        </p:nvSpPr>
        <p:spPr>
          <a:xfrm>
            <a:off x="933533" y="4344897"/>
            <a:ext cx="2197650" cy="989241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P</a:t>
            </a:r>
            <a:r>
              <a:rPr lang="fr-BE" sz="2400" baseline="-25000" dirty="0"/>
              <a:t>o</a:t>
            </a:r>
            <a:endParaRPr lang="fr-BE" sz="2400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C9E090A3-7AC4-5DF1-4ECE-5E0500E2BFAA}"/>
              </a:ext>
            </a:extLst>
          </p:cNvPr>
          <p:cNvSpPr/>
          <p:nvPr/>
        </p:nvSpPr>
        <p:spPr>
          <a:xfrm>
            <a:off x="415400" y="4469566"/>
            <a:ext cx="739905" cy="739905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15">
                <a:extLst>
                  <a:ext uri="{FF2B5EF4-FFF2-40B4-BE49-F238E27FC236}">
                    <a16:creationId xmlns:a16="http://schemas.microsoft.com/office/drawing/2014/main" id="{5B6A2B76-2CD5-69BF-9C41-8E2E862703F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21925" y="3304881"/>
                <a:ext cx="9188883" cy="791552"/>
              </a:xfrm>
              <a:prstGeom prst="roundRect">
                <a:avLst/>
              </a:prstGeom>
              <a:noFill/>
              <a:ln w="38100">
                <a:solidFill>
                  <a:srgbClr val="17B79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gezien</a:t>
                </a:r>
                <a:r>
                  <a:rPr lang="fr-BE" dirty="0">
                    <a:solidFill>
                      <a:schemeClr val="accent1"/>
                    </a:solidFill>
                  </a:rPr>
                  <a:t> de massa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afhankelijk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van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dichtheid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br>
                  <a:rPr lang="fr-BE" dirty="0">
                    <a:solidFill>
                      <a:schemeClr val="accent1"/>
                    </a:solidFill>
                  </a:rPr>
                </a:br>
                <a:r>
                  <a:rPr lang="fr-BE" dirty="0">
                    <a:solidFill>
                      <a:schemeClr val="accent1"/>
                    </a:solidFill>
                  </a:rPr>
                  <a:t>en van volume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schrijven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nl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: Rounded Corners 15">
                <a:extLst>
                  <a:ext uri="{FF2B5EF4-FFF2-40B4-BE49-F238E27FC236}">
                    <a16:creationId xmlns:a16="http://schemas.microsoft.com/office/drawing/2014/main" id="{5B6A2B76-2CD5-69BF-9C41-8E2E8627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925" y="3304881"/>
                <a:ext cx="9188883" cy="791552"/>
              </a:xfrm>
              <a:prstGeom prst="roundRect">
                <a:avLst/>
              </a:prstGeom>
              <a:blipFill>
                <a:blip r:embed="rId4"/>
                <a:stretch>
                  <a:fillRect b="-7576"/>
                </a:stretch>
              </a:blipFill>
              <a:ln w="38100">
                <a:solidFill>
                  <a:srgbClr val="17B790"/>
                </a:solidFill>
                <a:prstDash val="solid"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8EF167BF-02A9-12AA-80EC-C40A1203561C}"/>
              </a:ext>
            </a:extLst>
          </p:cNvPr>
          <p:cNvSpPr/>
          <p:nvPr/>
        </p:nvSpPr>
        <p:spPr>
          <a:xfrm>
            <a:off x="933533" y="3206037"/>
            <a:ext cx="2197650" cy="989241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Beginsel</a:t>
            </a:r>
            <a:r>
              <a:rPr lang="fr-BE" sz="2400" dirty="0"/>
              <a:t> van Pascal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08C3EF70-7A86-1F3F-B4C0-4EF18C67F277}"/>
              </a:ext>
            </a:extLst>
          </p:cNvPr>
          <p:cNvSpPr/>
          <p:nvPr/>
        </p:nvSpPr>
        <p:spPr>
          <a:xfrm>
            <a:off x="415400" y="3330706"/>
            <a:ext cx="739905" cy="739905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74958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id="{C53B6683-62F3-8A9D-5778-D978F42DC4D6}"/>
              </a:ext>
            </a:extLst>
          </p:cNvPr>
          <p:cNvSpPr>
            <a:spLocks/>
          </p:cNvSpPr>
          <p:nvPr/>
        </p:nvSpPr>
        <p:spPr>
          <a:xfrm>
            <a:off x="2421925" y="4446776"/>
            <a:ext cx="9188883" cy="20265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7B79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Belangrijkste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begrippen</a:t>
            </a:r>
            <a:endParaRPr lang="fr-BE" dirty="0"/>
          </a:p>
        </p:txBody>
      </p:sp>
      <p:pic>
        <p:nvPicPr>
          <p:cNvPr id="2052" name="Picture 4" descr="Wet van Archimedes - Wikipedia">
            <a:extLst>
              <a:ext uri="{FF2B5EF4-FFF2-40B4-BE49-F238E27FC236}">
                <a16:creationId xmlns:a16="http://schemas.microsoft.com/office/drawing/2014/main" id="{E4AC33F1-E4CE-C845-795F-9CA6FE2D3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701" y="4501133"/>
            <a:ext cx="2301499" cy="191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id="{FE0279CE-A65A-60BD-9D85-666449631127}"/>
              </a:ext>
            </a:extLst>
          </p:cNvPr>
          <p:cNvSpPr>
            <a:spLocks/>
          </p:cNvSpPr>
          <p:nvPr/>
        </p:nvSpPr>
        <p:spPr>
          <a:xfrm>
            <a:off x="2421925" y="2200731"/>
            <a:ext cx="9188883" cy="191135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7B79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31C62CDB-3E8D-5CD4-58AD-F494BA81C7E6}"/>
              </a:ext>
            </a:extLst>
          </p:cNvPr>
          <p:cNvSpPr/>
          <p:nvPr/>
        </p:nvSpPr>
        <p:spPr>
          <a:xfrm>
            <a:off x="933532" y="2076484"/>
            <a:ext cx="3561803" cy="1330770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Druk</a:t>
            </a:r>
            <a:r>
              <a:rPr lang="fr-BE" sz="2400" dirty="0"/>
              <a:t> in </a:t>
            </a:r>
            <a:r>
              <a:rPr lang="fr-BE" sz="2400" dirty="0" err="1"/>
              <a:t>gassen</a:t>
            </a:r>
            <a:r>
              <a:rPr lang="fr-BE" sz="2400" dirty="0"/>
              <a:t> en </a:t>
            </a:r>
            <a:r>
              <a:rPr lang="fr-BE" sz="2400" dirty="0" err="1"/>
              <a:t>vloeistoffen</a:t>
            </a:r>
            <a:r>
              <a:rPr lang="fr-BE" sz="2400" dirty="0"/>
              <a:t> (</a:t>
            </a:r>
            <a:r>
              <a:rPr lang="fr-BE" sz="2400" dirty="0" err="1"/>
              <a:t>hydrostatische</a:t>
            </a:r>
            <a:r>
              <a:rPr lang="fr-BE" sz="2400" dirty="0"/>
              <a:t> </a:t>
            </a:r>
            <a:r>
              <a:rPr lang="fr-BE" sz="2400" dirty="0" err="1"/>
              <a:t>druk</a:t>
            </a:r>
            <a:r>
              <a:rPr lang="fr-BE" sz="2400" dirty="0"/>
              <a:t>)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5920C6C9-7748-274F-032C-EB9596B6D906}"/>
              </a:ext>
            </a:extLst>
          </p:cNvPr>
          <p:cNvSpPr/>
          <p:nvPr/>
        </p:nvSpPr>
        <p:spPr>
          <a:xfrm>
            <a:off x="415400" y="2337963"/>
            <a:ext cx="739905" cy="739905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5</a:t>
            </a:r>
          </a:p>
        </p:txBody>
      </p:sp>
      <p:pic>
        <p:nvPicPr>
          <p:cNvPr id="7" name="Picture 2" descr="14.2.3 Communicerende vaten - Toelatingsexamen Arts-Tandarts">
            <a:extLst>
              <a:ext uri="{FF2B5EF4-FFF2-40B4-BE49-F238E27FC236}">
                <a16:creationId xmlns:a16="http://schemas.microsoft.com/office/drawing/2014/main" id="{C6F6E45B-E9EE-7DA1-C099-244AFA2B8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95" y="2367578"/>
            <a:ext cx="3330980" cy="157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27E85030-0808-DD75-5200-152480632923}"/>
              </a:ext>
            </a:extLst>
          </p:cNvPr>
          <p:cNvSpPr txBox="1"/>
          <p:nvPr/>
        </p:nvSpPr>
        <p:spPr>
          <a:xfrm>
            <a:off x="4561183" y="2318433"/>
            <a:ext cx="33309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accent1"/>
                </a:solidFill>
              </a:rPr>
              <a:t>Op </a:t>
            </a:r>
            <a:r>
              <a:rPr lang="fr-BE" dirty="0" err="1">
                <a:solidFill>
                  <a:schemeClr val="accent1"/>
                </a:solidFill>
              </a:rPr>
              <a:t>eenzelfde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hoogte</a:t>
            </a:r>
            <a:r>
              <a:rPr lang="fr-BE" dirty="0">
                <a:solidFill>
                  <a:schemeClr val="accent1"/>
                </a:solidFill>
              </a:rPr>
              <a:t> in </a:t>
            </a:r>
            <a:r>
              <a:rPr lang="fr-BE" dirty="0" err="1">
                <a:solidFill>
                  <a:schemeClr val="accent1"/>
                </a:solidFill>
              </a:rPr>
              <a:t>communicerende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vaten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is</a:t>
            </a:r>
            <a:r>
              <a:rPr lang="fr-BE" dirty="0">
                <a:solidFill>
                  <a:schemeClr val="accent1"/>
                </a:solidFill>
              </a:rPr>
              <a:t> de </a:t>
            </a:r>
            <a:r>
              <a:rPr lang="fr-BE" dirty="0" err="1">
                <a:solidFill>
                  <a:schemeClr val="accent1"/>
                </a:solidFill>
              </a:rPr>
              <a:t>druk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gelijk</a:t>
            </a:r>
            <a:r>
              <a:rPr lang="fr-BE" dirty="0">
                <a:solidFill>
                  <a:schemeClr val="accent1"/>
                </a:solidFill>
              </a:rPr>
              <a:t>. De </a:t>
            </a:r>
            <a:r>
              <a:rPr lang="fr-BE" dirty="0" err="1">
                <a:solidFill>
                  <a:schemeClr val="accent1"/>
                </a:solidFill>
              </a:rPr>
              <a:t>druk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is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gelijk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aan</a:t>
            </a:r>
            <a:r>
              <a:rPr lang="fr-BE" dirty="0">
                <a:solidFill>
                  <a:schemeClr val="accent1"/>
                </a:solidFill>
              </a:rPr>
              <a:t> de </a:t>
            </a:r>
            <a:r>
              <a:rPr lang="fr-BE" dirty="0" err="1">
                <a:solidFill>
                  <a:schemeClr val="accent1"/>
                </a:solidFill>
              </a:rPr>
              <a:t>hydrostatische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druk</a:t>
            </a:r>
            <a:r>
              <a:rPr lang="fr-BE" dirty="0">
                <a:solidFill>
                  <a:schemeClr val="accent1"/>
                </a:solidFill>
              </a:rPr>
              <a:t> (die </a:t>
            </a:r>
            <a:r>
              <a:rPr lang="fr-BE" dirty="0" err="1">
                <a:solidFill>
                  <a:schemeClr val="accent1"/>
                </a:solidFill>
              </a:rPr>
              <a:t>verschilt</a:t>
            </a:r>
            <a:r>
              <a:rPr lang="fr-BE" dirty="0">
                <a:solidFill>
                  <a:schemeClr val="accent1"/>
                </a:solidFill>
              </a:rPr>
              <a:t> per </a:t>
            </a:r>
            <a:r>
              <a:rPr lang="fr-BE" dirty="0" err="1">
                <a:solidFill>
                  <a:schemeClr val="accent1"/>
                </a:solidFill>
              </a:rPr>
              <a:t>vloeistof</a:t>
            </a:r>
            <a:r>
              <a:rPr lang="fr-BE" dirty="0">
                <a:solidFill>
                  <a:schemeClr val="accent1"/>
                </a:solidFill>
              </a:rPr>
              <a:t>) en de </a:t>
            </a:r>
            <a:r>
              <a:rPr lang="fr-BE" dirty="0" err="1">
                <a:solidFill>
                  <a:schemeClr val="accent1"/>
                </a:solidFill>
              </a:rPr>
              <a:t>eventuele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vacuüms</a:t>
            </a:r>
            <a:r>
              <a:rPr lang="fr-BE" dirty="0">
                <a:solidFill>
                  <a:schemeClr val="accent1"/>
                </a:solidFill>
              </a:rPr>
              <a:t> of </a:t>
            </a:r>
            <a:r>
              <a:rPr lang="fr-BE" dirty="0" err="1">
                <a:solidFill>
                  <a:schemeClr val="accent1"/>
                </a:solidFill>
              </a:rPr>
              <a:t>atmosferische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druk</a:t>
            </a:r>
            <a:r>
              <a:rPr lang="fr-BE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9682F33A-0568-D961-4B2B-32B6DEFCFC3C}"/>
              </a:ext>
            </a:extLst>
          </p:cNvPr>
          <p:cNvSpPr/>
          <p:nvPr/>
        </p:nvSpPr>
        <p:spPr>
          <a:xfrm>
            <a:off x="933533" y="4278934"/>
            <a:ext cx="3561802" cy="989241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Archimedeskracht</a:t>
            </a:r>
            <a:endParaRPr lang="fr-BE" sz="2400" dirty="0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52CCBA98-2DFE-FF63-AD24-273E03917791}"/>
              </a:ext>
            </a:extLst>
          </p:cNvPr>
          <p:cNvSpPr/>
          <p:nvPr/>
        </p:nvSpPr>
        <p:spPr>
          <a:xfrm>
            <a:off x="415400" y="4403603"/>
            <a:ext cx="739905" cy="739905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6</a:t>
            </a:r>
          </a:p>
        </p:txBody>
      </p:sp>
      <p:pic>
        <p:nvPicPr>
          <p:cNvPr id="24" name="Afbeelding 23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9BFE319A-3BD3-D3BE-9764-94779DDAC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99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0FFD9-7A42-2E68-8A78-3B923B6F0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Welke</a:t>
            </a:r>
            <a:r>
              <a:rPr lang="fr-BE" dirty="0">
                <a:latin typeface="Moranga" pitchFamily="2" charset="77"/>
              </a:rPr>
              <a:t> formules </a:t>
            </a:r>
            <a:r>
              <a:rPr lang="fr-BE" dirty="0" err="1">
                <a:latin typeface="Moranga" pitchFamily="2" charset="77"/>
              </a:rPr>
              <a:t>zijn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belangrijk</a:t>
            </a:r>
            <a:r>
              <a:rPr lang="fr-BE" dirty="0">
                <a:latin typeface="Moranga" pitchFamily="2" charset="77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D59EA-1185-6E12-FED6-AFA96170FC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fr-BE" b="0" dirty="0">
                    <a:solidFill>
                      <a:schemeClr val="tx1"/>
                    </a:solidFill>
                  </a:rPr>
                  <a:t>	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Druk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bepalen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als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er al dan niet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hydrostatische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of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atmosferische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druk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BE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B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fr-BE" dirty="0">
                    <a:solidFill>
                      <a:schemeClr val="tx1"/>
                    </a:solidFill>
                  </a:rPr>
                  <a:t> 			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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Verband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tussen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drukken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in U-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vormige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buis (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druk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constant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zelfde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hoogte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)</a:t>
                </a:r>
                <a:endParaRPr lang="fr-BE" b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r-BE" dirty="0">
                    <a:solidFill>
                      <a:schemeClr val="tx1"/>
                    </a:solidFill>
                  </a:rPr>
                  <a:t>		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Archimedes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kracht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met 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fr-BE" dirty="0">
                    <a:solidFill>
                      <a:schemeClr val="tx1"/>
                    </a:solidFill>
                  </a:rPr>
                  <a:t> van de </a:t>
                </a:r>
                <a:r>
                  <a:rPr lang="fr-BE" dirty="0" err="1">
                    <a:solidFill>
                      <a:schemeClr val="tx1"/>
                    </a:solidFill>
                  </a:rPr>
                  <a:t>vloeistof</a:t>
                </a:r>
                <a:r>
                  <a:rPr lang="fr-BE" dirty="0">
                    <a:solidFill>
                      <a:schemeClr val="tx1"/>
                    </a:solidFill>
                  </a:rPr>
                  <a:t> en V het </a:t>
                </a:r>
                <a:r>
                  <a:rPr lang="fr-BE" dirty="0" err="1">
                    <a:solidFill>
                      <a:schemeClr val="tx1"/>
                    </a:solidFill>
                  </a:rPr>
                  <a:t>ondergedompelde</a:t>
                </a:r>
                <a:r>
                  <a:rPr lang="fr-BE" dirty="0">
                    <a:solidFill>
                      <a:schemeClr val="tx1"/>
                    </a:solidFill>
                  </a:rPr>
                  <a:t> volume</a:t>
                </a:r>
              </a:p>
              <a:p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𝐶𝑜𝑛𝑠𝑡𝑎𝑛𝑡</m:t>
                    </m:r>
                  </m:oMath>
                </a14:m>
                <a:r>
                  <a:rPr lang="fr-BE" dirty="0">
                    <a:solidFill>
                      <a:schemeClr val="tx1"/>
                    </a:solidFill>
                  </a:rPr>
                  <a:t> 	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Wet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van Boyle en Mariotte (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constante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temperatuur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gassen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)</a:t>
                </a:r>
                <a:endParaRPr lang="fr-B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D59EA-1185-6E12-FED6-AFA96170FC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1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8C30680A-10C9-D0A4-BD69-EDBAFC89D425}"/>
              </a:ext>
            </a:extLst>
          </p:cNvPr>
          <p:cNvSpPr/>
          <p:nvPr/>
        </p:nvSpPr>
        <p:spPr>
          <a:xfrm>
            <a:off x="8259939" y="701050"/>
            <a:ext cx="2562254" cy="1014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A6605E1-54F1-64E8-5BC2-A398C46DF6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099"/>
          <a:stretch/>
        </p:blipFill>
        <p:spPr>
          <a:xfrm>
            <a:off x="8358691" y="1078306"/>
            <a:ext cx="1520134" cy="628738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6D7B22F2-F2FE-9356-791B-89CB80D72F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4543"/>
          <a:stretch/>
        </p:blipFill>
        <p:spPr>
          <a:xfrm>
            <a:off x="8259939" y="701050"/>
            <a:ext cx="2562254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25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Welke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soort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oefeningen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zijn</a:t>
            </a:r>
            <a:r>
              <a:rPr lang="fr-BE" dirty="0">
                <a:latin typeface="Moranga" pitchFamily="2" charset="77"/>
              </a:rPr>
              <a:t> er?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3">
                <a:extLst>
                  <a:ext uri="{FF2B5EF4-FFF2-40B4-BE49-F238E27FC236}">
                    <a16:creationId xmlns:a16="http://schemas.microsoft.com/office/drawing/2014/main" id="{5825886D-F9B4-1027-2B5F-92A2B2F8A994}"/>
                  </a:ext>
                </a:extLst>
              </p:cNvPr>
              <p:cNvSpPr/>
              <p:nvPr/>
            </p:nvSpPr>
            <p:spPr>
              <a:xfrm>
                <a:off x="2776826" y="2377989"/>
                <a:ext cx="6627752" cy="809625"/>
              </a:xfrm>
              <a:prstGeom prst="roundRect">
                <a:avLst/>
              </a:prstGeom>
              <a:solidFill>
                <a:srgbClr val="17B79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2400" dirty="0"/>
                  <a:t>P/h/</a:t>
                </a:r>
                <a14:m>
                  <m:oMath xmlns:m="http://schemas.openxmlformats.org/officeDocument/2006/math">
                    <m:r>
                      <a:rPr lang="fr-B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fr-BE" sz="2400" dirty="0"/>
                  <a:t>/V/A </a:t>
                </a:r>
                <a:r>
                  <a:rPr lang="fr-BE" sz="2400" dirty="0" err="1"/>
                  <a:t>bepalen</a:t>
                </a:r>
                <a:r>
                  <a:rPr lang="fr-BE" sz="2400" dirty="0"/>
                  <a:t> </a:t>
                </a:r>
                <a:r>
                  <a:rPr lang="fr-BE" sz="2400" dirty="0" err="1"/>
                  <a:t>mbv</a:t>
                </a:r>
                <a:r>
                  <a:rPr lang="fr-BE" sz="2400" dirty="0"/>
                  <a:t> formules</a:t>
                </a:r>
              </a:p>
            </p:txBody>
          </p:sp>
        </mc:Choice>
        <mc:Fallback xmlns="">
          <p:sp>
            <p:nvSpPr>
              <p:cNvPr id="6" name="Rectangle: Rounded Corners 3">
                <a:extLst>
                  <a:ext uri="{FF2B5EF4-FFF2-40B4-BE49-F238E27FC236}">
                    <a16:creationId xmlns:a16="http://schemas.microsoft.com/office/drawing/2014/main" id="{5825886D-F9B4-1027-2B5F-92A2B2F8A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826" y="2377989"/>
                <a:ext cx="6627752" cy="80962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al 6">
            <a:extLst>
              <a:ext uri="{FF2B5EF4-FFF2-40B4-BE49-F238E27FC236}">
                <a16:creationId xmlns:a16="http://schemas.microsoft.com/office/drawing/2014/main" id="{2BDA281E-EE6F-5E80-432F-5A3605587E99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C4F8E12E-21BE-5E9E-BCEA-4C587E957565}"/>
              </a:ext>
            </a:extLst>
          </p:cNvPr>
          <p:cNvSpPr/>
          <p:nvPr/>
        </p:nvSpPr>
        <p:spPr>
          <a:xfrm>
            <a:off x="2776826" y="3514812"/>
            <a:ext cx="6627752" cy="1075038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Archimedeskracht</a:t>
            </a:r>
            <a:r>
              <a:rPr lang="fr-BE" sz="2400" dirty="0"/>
              <a:t> </a:t>
            </a:r>
            <a:r>
              <a:rPr lang="fr-BE" sz="2400" dirty="0" err="1"/>
              <a:t>berekenen</a:t>
            </a:r>
            <a:r>
              <a:rPr lang="fr-BE" sz="2400" dirty="0"/>
              <a:t> </a:t>
            </a:r>
            <a:br>
              <a:rPr lang="fr-BE" sz="2400" dirty="0"/>
            </a:br>
            <a:r>
              <a:rPr lang="fr-BE" sz="2400" dirty="0"/>
              <a:t>of </a:t>
            </a:r>
            <a:r>
              <a:rPr lang="fr-BE" sz="2400" dirty="0" err="1"/>
              <a:t>beredeneren</a:t>
            </a:r>
            <a:endParaRPr lang="fr-BE" sz="2400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036BFDC1-439C-A8D3-C9F1-9295A985C235}"/>
              </a:ext>
            </a:extLst>
          </p:cNvPr>
          <p:cNvSpPr/>
          <p:nvPr/>
        </p:nvSpPr>
        <p:spPr>
          <a:xfrm>
            <a:off x="2239307" y="3514812"/>
            <a:ext cx="1075038" cy="1075038"/>
          </a:xfrm>
          <a:prstGeom prst="ellipse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93535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E23B21-DC34-4888-9A6B-CAAFDD43DDF1}" vid="{2DB3D31D-B485-4579-A0E4-0E3B970FB1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23517</TotalTime>
  <Words>861</Words>
  <Application>Microsoft Macintosh PowerPoint</Application>
  <PresentationFormat>Breedbeeld</PresentationFormat>
  <Paragraphs>159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Gill Sans MT</vt:lpstr>
      <vt:lpstr>Moranga</vt:lpstr>
      <vt:lpstr>Moranga Bold</vt:lpstr>
      <vt:lpstr>Nunito</vt:lpstr>
      <vt:lpstr>Wingdings</vt:lpstr>
      <vt:lpstr>Wingdings 2</vt:lpstr>
      <vt:lpstr>Theme1</vt:lpstr>
      <vt:lpstr>Druk </vt:lpstr>
      <vt:lpstr>Inhoud</vt:lpstr>
      <vt:lpstr>Wat is Druk?</vt:lpstr>
      <vt:lpstr>Te kennen leerstof 2024</vt:lpstr>
      <vt:lpstr>Te kennen leerstof 2024</vt:lpstr>
      <vt:lpstr>Belangrijkste begrippen</vt:lpstr>
      <vt:lpstr>Belangrijkste begrippen</vt:lpstr>
      <vt:lpstr>Welke formules zijn belangrijk?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</vt:vector>
  </TitlesOfParts>
  <Company>Nestle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Kernfysica</dc:title>
  <dc:creator>Caby,Maxim,BE-Brussels</dc:creator>
  <cp:lastModifiedBy>Hebe Vandevyvere 201913722</cp:lastModifiedBy>
  <cp:revision>12</cp:revision>
  <dcterms:created xsi:type="dcterms:W3CDTF">2023-12-05T15:59:13Z</dcterms:created>
  <dcterms:modified xsi:type="dcterms:W3CDTF">2024-11-27T16:52:35Z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2023-12-05T15:59:13Z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1dac45ac-10aa-4dac-a77f-ce1e480f3153</vt:lpwstr>
  </property>
  <property fmtid="{D5CDD505-2E9C-101B-9397-08002B2CF9AE}" pid="8" name="MSIP_Label_1ada0a2f-b917-4d51-b0d0-d418a10c8b23_ContentBits">
    <vt:lpwstr>0</vt:lpwstr>
  </property>
</Properties>
</file>