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93" r:id="rId8"/>
    <p:sldId id="294" r:id="rId9"/>
    <p:sldId id="295" r:id="rId10"/>
    <p:sldId id="291" r:id="rId11"/>
    <p:sldId id="268" r:id="rId12"/>
    <p:sldId id="318" r:id="rId13"/>
    <p:sldId id="300" r:id="rId14"/>
    <p:sldId id="301" r:id="rId15"/>
    <p:sldId id="298" r:id="rId16"/>
    <p:sldId id="299" r:id="rId17"/>
    <p:sldId id="306" r:id="rId18"/>
    <p:sldId id="307" r:id="rId19"/>
    <p:sldId id="296" r:id="rId20"/>
    <p:sldId id="297" r:id="rId21"/>
    <p:sldId id="302" r:id="rId22"/>
    <p:sldId id="303" r:id="rId23"/>
    <p:sldId id="315" r:id="rId24"/>
    <p:sldId id="316" r:id="rId25"/>
    <p:sldId id="270" r:id="rId26"/>
    <p:sldId id="271" r:id="rId27"/>
    <p:sldId id="304" r:id="rId28"/>
    <p:sldId id="305" r:id="rId29"/>
    <p:sldId id="308" r:id="rId30"/>
    <p:sldId id="309" r:id="rId31"/>
    <p:sldId id="310" r:id="rId32"/>
    <p:sldId id="31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2E8"/>
    <a:srgbClr val="17B790"/>
    <a:srgbClr val="FFFFFF"/>
    <a:srgbClr val="969FA7"/>
    <a:srgbClr val="45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AD28D0-36BD-4DCA-B5BA-67E853EE827D}" v="105" dt="2024-11-14T15:37:58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 Caby" userId="ead768d06bd7a0e3" providerId="LiveId" clId="{93AD28D0-36BD-4DCA-B5BA-67E853EE827D}"/>
    <pc:docChg chg="modSld">
      <pc:chgData name="Maxim Caby" userId="ead768d06bd7a0e3" providerId="LiveId" clId="{93AD28D0-36BD-4DCA-B5BA-67E853EE827D}" dt="2024-11-14T15:37:58.440" v="119" actId="20577"/>
      <pc:docMkLst>
        <pc:docMk/>
      </pc:docMkLst>
      <pc:sldChg chg="modSp mod">
        <pc:chgData name="Maxim Caby" userId="ead768d06bd7a0e3" providerId="LiveId" clId="{93AD28D0-36BD-4DCA-B5BA-67E853EE827D}" dt="2024-11-14T15:33:33.656" v="10"/>
        <pc:sldMkLst>
          <pc:docMk/>
          <pc:sldMk cId="3980689443" sldId="294"/>
        </pc:sldMkLst>
        <pc:spChg chg="mod">
          <ac:chgData name="Maxim Caby" userId="ead768d06bd7a0e3" providerId="LiveId" clId="{93AD28D0-36BD-4DCA-B5BA-67E853EE827D}" dt="2024-11-14T15:33:33.656" v="10"/>
          <ac:spMkLst>
            <pc:docMk/>
            <pc:sldMk cId="3980689443" sldId="294"/>
            <ac:spMk id="20" creationId="{46464B1C-A436-46D1-B63C-48DDDAEFF03F}"/>
          </ac:spMkLst>
        </pc:spChg>
      </pc:sldChg>
      <pc:sldChg chg="modSp mod">
        <pc:chgData name="Maxim Caby" userId="ead768d06bd7a0e3" providerId="LiveId" clId="{93AD28D0-36BD-4DCA-B5BA-67E853EE827D}" dt="2024-11-14T15:34:22.801" v="14" actId="20577"/>
        <pc:sldMkLst>
          <pc:docMk/>
          <pc:sldMk cId="3645741012" sldId="295"/>
        </pc:sldMkLst>
        <pc:spChg chg="mod">
          <ac:chgData name="Maxim Caby" userId="ead768d06bd7a0e3" providerId="LiveId" clId="{93AD28D0-36BD-4DCA-B5BA-67E853EE827D}" dt="2024-11-14T15:34:22.801" v="14" actId="20577"/>
          <ac:spMkLst>
            <pc:docMk/>
            <pc:sldMk cId="3645741012" sldId="295"/>
            <ac:spMk id="7" creationId="{58D57C0C-315C-D736-7ACF-18CE04168E35}"/>
          </ac:spMkLst>
        </pc:spChg>
        <pc:spChg chg="mod">
          <ac:chgData name="Maxim Caby" userId="ead768d06bd7a0e3" providerId="LiveId" clId="{93AD28D0-36BD-4DCA-B5BA-67E853EE827D}" dt="2024-11-14T15:33:58.898" v="12" actId="20577"/>
          <ac:spMkLst>
            <pc:docMk/>
            <pc:sldMk cId="3645741012" sldId="295"/>
            <ac:spMk id="16" creationId="{84D65DF7-7DCC-723C-9AC7-4287D9CE9947}"/>
          </ac:spMkLst>
        </pc:spChg>
        <pc:spChg chg="mod">
          <ac:chgData name="Maxim Caby" userId="ead768d06bd7a0e3" providerId="LiveId" clId="{93AD28D0-36BD-4DCA-B5BA-67E853EE827D}" dt="2024-11-14T15:34:08.553" v="13" actId="20577"/>
          <ac:spMkLst>
            <pc:docMk/>
            <pc:sldMk cId="3645741012" sldId="295"/>
            <ac:spMk id="20" creationId="{46464B1C-A436-46D1-B63C-48DDDAEFF03F}"/>
          </ac:spMkLst>
        </pc:spChg>
      </pc:sldChg>
      <pc:sldChg chg="modSp">
        <pc:chgData name="Maxim Caby" userId="ead768d06bd7a0e3" providerId="LiveId" clId="{93AD28D0-36BD-4DCA-B5BA-67E853EE827D}" dt="2024-11-14T15:34:58.703" v="18" actId="20577"/>
        <pc:sldMkLst>
          <pc:docMk/>
          <pc:sldMk cId="2785496948" sldId="297"/>
        </pc:sldMkLst>
        <pc:spChg chg="mod">
          <ac:chgData name="Maxim Caby" userId="ead768d06bd7a0e3" providerId="LiveId" clId="{93AD28D0-36BD-4DCA-B5BA-67E853EE827D}" dt="2024-11-14T15:34:58.703" v="18" actId="20577"/>
          <ac:spMkLst>
            <pc:docMk/>
            <pc:sldMk cId="2785496948" sldId="297"/>
            <ac:spMk id="5" creationId="{33F3CD1D-2791-A7DA-1D3D-D316C44F61EC}"/>
          </ac:spMkLst>
        </pc:spChg>
      </pc:sldChg>
      <pc:sldChg chg="modSp">
        <pc:chgData name="Maxim Caby" userId="ead768d06bd7a0e3" providerId="LiveId" clId="{93AD28D0-36BD-4DCA-B5BA-67E853EE827D}" dt="2024-11-14T15:37:58.440" v="119" actId="20577"/>
        <pc:sldMkLst>
          <pc:docMk/>
          <pc:sldMk cId="1109166399" sldId="303"/>
        </pc:sldMkLst>
        <pc:spChg chg="mod">
          <ac:chgData name="Maxim Caby" userId="ead768d06bd7a0e3" providerId="LiveId" clId="{93AD28D0-36BD-4DCA-B5BA-67E853EE827D}" dt="2024-11-14T15:37:58.440" v="119" actId="20577"/>
          <ac:spMkLst>
            <pc:docMk/>
            <pc:sldMk cId="1109166399" sldId="303"/>
            <ac:spMk id="5" creationId="{33F3CD1D-2791-A7DA-1D3D-D316C44F61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30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5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798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C7166-DDB0-40E8-96A1-D890886D2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7326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4110">
          <p15:clr>
            <a:srgbClr val="FBAE40"/>
          </p15:clr>
        </p15:guide>
        <p15:guide id="6" orient="horz" pos="379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6264" y="538163"/>
            <a:ext cx="9299574" cy="938946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76262" y="2303999"/>
            <a:ext cx="11037887" cy="3896775"/>
          </a:xfrm>
          <a:prstGeom prst="rect">
            <a:avLst/>
          </a:prstGeo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bg1"/>
              </a:buClr>
              <a:buFont typeface="Calibri" panose="020F0502020204030204" pitchFamily="34" charset="0"/>
              <a:buChar char="‒"/>
              <a:defRPr sz="2800" b="0">
                <a:solidFill>
                  <a:schemeClr val="bg1"/>
                </a:solidFill>
              </a:defRPr>
            </a:lvl1pPr>
            <a:lvl2pPr marL="21600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2pPr>
            <a:lvl3pPr marL="216000" indent="0">
              <a:lnSpc>
                <a:spcPct val="100000"/>
              </a:lnSpc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119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" y="3029704"/>
            <a:ext cx="12192025" cy="3828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0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76263" y="1609725"/>
            <a:ext cx="11037887" cy="4591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548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262" y="1609725"/>
            <a:ext cx="11037887" cy="894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4"/>
          </p:nvPr>
        </p:nvSpPr>
        <p:spPr>
          <a:xfrm>
            <a:off x="576263" y="2772770"/>
            <a:ext cx="11037887" cy="3428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87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24563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37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609725"/>
            <a:ext cx="5378400" cy="4591050"/>
          </a:xfrm>
          <a:prstGeom prst="rect">
            <a:avLst/>
          </a:prstGeom>
        </p:spPr>
        <p:txBody>
          <a:bodyPr/>
          <a:lstStyle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214150" y="1609725"/>
            <a:ext cx="5400000" cy="378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9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-3" y="-1"/>
            <a:ext cx="12204000" cy="406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538163"/>
            <a:ext cx="9299575" cy="2890837"/>
          </a:xfrm>
        </p:spPr>
        <p:txBody>
          <a:bodyPr anchor="t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8395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511" y="3971181"/>
            <a:ext cx="12190489" cy="2886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00" y="410400"/>
            <a:ext cx="792482" cy="5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1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89" y="5141974"/>
            <a:ext cx="11157487" cy="12439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98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94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118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14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39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371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201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D65493A-EBD7-4BA0-B792-D1F0AB33AAD4}" type="datetimeFigureOut">
              <a:rPr lang="fr-BE" smtClean="0"/>
              <a:t>27/11/24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3E45EB1-F579-47C6-868C-1E1B77FB861C}" type="slidenum">
              <a:rPr lang="fr-BE" smtClean="0"/>
              <a:t>‹nr.›</a:t>
            </a:fld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69387-EA53-EAE9-372F-C841CCB57017}"/>
              </a:ext>
            </a:extLst>
          </p:cNvPr>
          <p:cNvSpPr/>
          <p:nvPr/>
        </p:nvSpPr>
        <p:spPr>
          <a:xfrm>
            <a:off x="446533" y="159391"/>
            <a:ext cx="3703987" cy="3110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11BF1-C216-056B-C0E3-AAEF189F9E44}"/>
              </a:ext>
            </a:extLst>
          </p:cNvPr>
          <p:cNvSpPr/>
          <p:nvPr/>
        </p:nvSpPr>
        <p:spPr>
          <a:xfrm>
            <a:off x="4241830" y="153224"/>
            <a:ext cx="3703987" cy="311030"/>
          </a:xfrm>
          <a:prstGeom prst="rect">
            <a:avLst/>
          </a:prstGeom>
          <a:solidFill>
            <a:srgbClr val="17B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Fysica</a:t>
            </a:r>
            <a:r>
              <a:rPr lang="fr-BE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0EEBD-6CC1-F780-BD35-E719376CCA00}"/>
              </a:ext>
            </a:extLst>
          </p:cNvPr>
          <p:cNvSpPr/>
          <p:nvPr/>
        </p:nvSpPr>
        <p:spPr>
          <a:xfrm>
            <a:off x="8042310" y="163011"/>
            <a:ext cx="3703987" cy="311030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Kernfysica</a:t>
            </a:r>
            <a:r>
              <a:rPr lang="fr-BE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83BEA-D28C-238F-DB0C-9B22ACB25F0B}"/>
              </a:ext>
            </a:extLst>
          </p:cNvPr>
          <p:cNvSpPr/>
          <p:nvPr userDrawn="1"/>
        </p:nvSpPr>
        <p:spPr>
          <a:xfrm>
            <a:off x="446533" y="159390"/>
            <a:ext cx="3703987" cy="381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Toelatingsproef</a:t>
            </a:r>
            <a:r>
              <a:rPr lang="fr-BE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ACBF38-136B-8EB2-DB67-B08A97A6D908}"/>
              </a:ext>
            </a:extLst>
          </p:cNvPr>
          <p:cNvSpPr/>
          <p:nvPr userDrawn="1"/>
        </p:nvSpPr>
        <p:spPr>
          <a:xfrm>
            <a:off x="4241830" y="153224"/>
            <a:ext cx="3703987" cy="381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Fysica</a:t>
            </a:r>
            <a:r>
              <a:rPr lang="fr-BE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F3ABDC-18FB-D871-8D68-3B91424F69F9}"/>
              </a:ext>
            </a:extLst>
          </p:cNvPr>
          <p:cNvSpPr/>
          <p:nvPr userDrawn="1"/>
        </p:nvSpPr>
        <p:spPr>
          <a:xfrm>
            <a:off x="8042310" y="163010"/>
            <a:ext cx="3703987" cy="371885"/>
          </a:xfrm>
          <a:prstGeom prst="rect">
            <a:avLst/>
          </a:prstGeom>
          <a:solidFill>
            <a:srgbClr val="93C2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>
                <a:solidFill>
                  <a:schemeClr val="tx1"/>
                </a:solidFill>
              </a:rPr>
              <a:t>Dynamica</a:t>
            </a:r>
            <a:r>
              <a:rPr lang="fr-BE" dirty="0"/>
              <a:t> </a:t>
            </a:r>
          </a:p>
        </p:txBody>
      </p:sp>
      <p:pic>
        <p:nvPicPr>
          <p:cNvPr id="17" name="Afbeelding 16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8855A9A7-6339-C5E3-AE33-197377ED2E3D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Moranga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887-D080-FD40-86C9-7F7EDFCD9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6000" dirty="0" err="1">
                <a:latin typeface="Moranga" pitchFamily="2" charset="77"/>
              </a:rPr>
              <a:t>Dynamica</a:t>
            </a:r>
            <a:r>
              <a:rPr lang="fr-BE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93F734-B3BE-5E36-163D-178494771E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>
                <a:latin typeface="Moranga" pitchFamily="2" charset="77"/>
              </a:rPr>
              <a:t>Maxim Caby – </a:t>
            </a:r>
            <a:r>
              <a:rPr lang="fr-BE" dirty="0" err="1">
                <a:latin typeface="Moranga" pitchFamily="2" charset="77"/>
              </a:rPr>
              <a:t>Helloprof</a:t>
            </a:r>
            <a:r>
              <a:rPr lang="fr-BE" dirty="0">
                <a:latin typeface="Moranga" pitchFamily="2" charset="77"/>
              </a:rPr>
              <a:t> – </a:t>
            </a:r>
            <a:r>
              <a:rPr lang="fr-BE" dirty="0" err="1">
                <a:latin typeface="Moranga" pitchFamily="2" charset="77"/>
              </a:rPr>
              <a:t>Ingangsexamen</a:t>
            </a:r>
            <a:r>
              <a:rPr lang="fr-BE" dirty="0">
                <a:latin typeface="Moranga" pitchFamily="2" charset="77"/>
              </a:rPr>
              <a:t> </a:t>
            </a:r>
            <a:r>
              <a:rPr lang="fr-BE" dirty="0" err="1">
                <a:latin typeface="Moranga" pitchFamily="2" charset="77"/>
              </a:rPr>
              <a:t>geneeskunde</a:t>
            </a:r>
            <a:endParaRPr lang="fr-BE" dirty="0">
              <a:latin typeface="Morang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8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4693E477-AD2F-2770-2589-A16334734609}"/>
              </a:ext>
            </a:extLst>
          </p:cNvPr>
          <p:cNvSpPr/>
          <p:nvPr/>
        </p:nvSpPr>
        <p:spPr>
          <a:xfrm>
            <a:off x="1155305" y="3238853"/>
            <a:ext cx="10455503" cy="3417425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dirty="0">
                <a:solidFill>
                  <a:schemeClr val="accent1"/>
                </a:solidFill>
              </a:rPr>
              <a:t>		</a:t>
            </a:r>
            <a:r>
              <a:rPr lang="fr-BE" sz="1600" dirty="0" err="1">
                <a:solidFill>
                  <a:schemeClr val="accent1"/>
                </a:solidFill>
              </a:rPr>
              <a:t>Eenparige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cirkelvormige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beweging</a:t>
            </a:r>
            <a:r>
              <a:rPr lang="fr-BE" sz="1600" dirty="0">
                <a:solidFill>
                  <a:schemeClr val="accent1"/>
                </a:solidFill>
              </a:rPr>
              <a:t>: constante </a:t>
            </a:r>
            <a:r>
              <a:rPr lang="fr-BE" sz="1600" dirty="0" err="1">
                <a:solidFill>
                  <a:schemeClr val="accent1"/>
                </a:solidFill>
              </a:rPr>
              <a:t>snelheid</a:t>
            </a:r>
            <a:r>
              <a:rPr lang="fr-BE" sz="1600" dirty="0">
                <a:solidFill>
                  <a:schemeClr val="accent1"/>
                </a:solidFill>
              </a:rPr>
              <a:t>, maar </a:t>
            </a:r>
            <a:r>
              <a:rPr lang="fr-BE" sz="1600" dirty="0" err="1">
                <a:solidFill>
                  <a:schemeClr val="accent1"/>
                </a:solidFill>
              </a:rPr>
              <a:t>cirkelvormig</a:t>
            </a:r>
            <a:r>
              <a:rPr lang="fr-BE" sz="1600" dirty="0">
                <a:solidFill>
                  <a:schemeClr val="accent1"/>
                </a:solidFill>
              </a:rPr>
              <a:t>. Er </a:t>
            </a:r>
            <a:r>
              <a:rPr lang="fr-BE" sz="1600" dirty="0" err="1">
                <a:solidFill>
                  <a:schemeClr val="accent1"/>
                </a:solidFill>
              </a:rPr>
              <a:t>is</a:t>
            </a:r>
            <a:r>
              <a:rPr lang="fr-BE" sz="1600" dirty="0">
                <a:solidFill>
                  <a:schemeClr val="accent1"/>
                </a:solidFill>
              </a:rPr>
              <a:t> 			</a:t>
            </a:r>
            <a:r>
              <a:rPr lang="fr-BE" sz="1600" dirty="0" err="1">
                <a:solidFill>
                  <a:schemeClr val="accent1"/>
                </a:solidFill>
              </a:rPr>
              <a:t>desondanks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wel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een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versnelling</a:t>
            </a:r>
            <a:r>
              <a:rPr lang="fr-BE" sz="1600" dirty="0">
                <a:solidFill>
                  <a:schemeClr val="accent1"/>
                </a:solidFill>
              </a:rPr>
              <a:t>, anders zou er </a:t>
            </a:r>
            <a:r>
              <a:rPr lang="fr-BE" sz="1600" dirty="0" err="1">
                <a:solidFill>
                  <a:schemeClr val="accent1"/>
                </a:solidFill>
              </a:rPr>
              <a:t>geen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cirkelvormige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baan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zijn</a:t>
            </a:r>
            <a:r>
              <a:rPr lang="fr-BE" sz="1600" dirty="0">
                <a:solidFill>
                  <a:schemeClr val="accent1"/>
                </a:solidFill>
              </a:rPr>
              <a:t>, maar </a:t>
            </a:r>
            <a:r>
              <a:rPr lang="fr-BE" sz="1600" dirty="0" err="1">
                <a:solidFill>
                  <a:schemeClr val="accent1"/>
                </a:solidFill>
              </a:rPr>
              <a:t>een</a:t>
            </a:r>
            <a:r>
              <a:rPr lang="fr-BE" sz="1600" dirty="0">
                <a:solidFill>
                  <a:schemeClr val="accent1"/>
                </a:solidFill>
              </a:rPr>
              <a:t> 		</a:t>
            </a:r>
            <a:r>
              <a:rPr lang="fr-BE" sz="1600" dirty="0" err="1">
                <a:solidFill>
                  <a:schemeClr val="accent1"/>
                </a:solidFill>
              </a:rPr>
              <a:t>rechte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baan</a:t>
            </a:r>
            <a:r>
              <a:rPr lang="fr-BE" sz="1600" dirty="0">
                <a:solidFill>
                  <a:schemeClr val="accent1"/>
                </a:solidFill>
              </a:rPr>
              <a:t>. </a:t>
            </a:r>
          </a:p>
          <a:p>
            <a:endParaRPr lang="fr-BE" sz="1600" dirty="0">
              <a:solidFill>
                <a:schemeClr val="accent1"/>
              </a:solidFill>
            </a:endParaRPr>
          </a:p>
          <a:p>
            <a:r>
              <a:rPr lang="fr-BE" sz="1600" dirty="0">
                <a:solidFill>
                  <a:schemeClr val="accent1"/>
                </a:solidFill>
              </a:rPr>
              <a:t>De formules van </a:t>
            </a:r>
            <a:r>
              <a:rPr lang="fr-BE" sz="1600" dirty="0" err="1">
                <a:solidFill>
                  <a:schemeClr val="accent1"/>
                </a:solidFill>
              </a:rPr>
              <a:t>frequentie</a:t>
            </a:r>
            <a:r>
              <a:rPr lang="fr-BE" sz="1600" dirty="0">
                <a:solidFill>
                  <a:schemeClr val="accent1"/>
                </a:solidFill>
              </a:rPr>
              <a:t>, </a:t>
            </a:r>
            <a:r>
              <a:rPr lang="fr-BE" sz="1600" dirty="0" err="1">
                <a:solidFill>
                  <a:schemeClr val="accent1"/>
                </a:solidFill>
              </a:rPr>
              <a:t>hoeksnelheid</a:t>
            </a:r>
            <a:r>
              <a:rPr lang="fr-BE" sz="1600" dirty="0">
                <a:solidFill>
                  <a:schemeClr val="accent1"/>
                </a:solidFill>
              </a:rPr>
              <a:t> en </a:t>
            </a:r>
            <a:r>
              <a:rPr lang="fr-BE" sz="1600" dirty="0" err="1">
                <a:solidFill>
                  <a:schemeClr val="accent1"/>
                </a:solidFill>
              </a:rPr>
              <a:t>baansnelheid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zijn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dezelfde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als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bij</a:t>
            </a:r>
            <a:r>
              <a:rPr lang="fr-BE" sz="1600" dirty="0">
                <a:solidFill>
                  <a:schemeClr val="accent1"/>
                </a:solidFill>
              </a:rPr>
              <a:t> het </a:t>
            </a:r>
            <a:r>
              <a:rPr lang="fr-BE" sz="1600" dirty="0" err="1">
                <a:solidFill>
                  <a:schemeClr val="accent1"/>
                </a:solidFill>
              </a:rPr>
              <a:t>hoofdstuk</a:t>
            </a:r>
            <a:r>
              <a:rPr lang="fr-BE" sz="1600" dirty="0">
                <a:solidFill>
                  <a:schemeClr val="accent1"/>
                </a:solidFill>
              </a:rPr>
              <a:t> « </a:t>
            </a:r>
            <a:r>
              <a:rPr lang="fr-BE" sz="1600" dirty="0" err="1">
                <a:solidFill>
                  <a:schemeClr val="accent1"/>
                </a:solidFill>
              </a:rPr>
              <a:t>Trillingen</a:t>
            </a:r>
            <a:r>
              <a:rPr lang="fr-BE" sz="1600" dirty="0">
                <a:solidFill>
                  <a:schemeClr val="accent1"/>
                </a:solidFill>
              </a:rPr>
              <a:t> en </a:t>
            </a:r>
            <a:r>
              <a:rPr lang="fr-BE" sz="1600" dirty="0" err="1">
                <a:solidFill>
                  <a:schemeClr val="accent1"/>
                </a:solidFill>
              </a:rPr>
              <a:t>Golven</a:t>
            </a:r>
            <a:r>
              <a:rPr lang="fr-BE" sz="1600" dirty="0">
                <a:solidFill>
                  <a:schemeClr val="accent1"/>
                </a:solidFill>
              </a:rPr>
              <a:t> ». </a:t>
            </a:r>
          </a:p>
          <a:p>
            <a:endParaRPr lang="fr-BE" sz="1600" dirty="0">
              <a:solidFill>
                <a:schemeClr val="accent1"/>
              </a:solidFill>
            </a:endParaRPr>
          </a:p>
          <a:p>
            <a:r>
              <a:rPr lang="fr-BE" sz="1600" dirty="0" err="1">
                <a:solidFill>
                  <a:schemeClr val="accent1"/>
                </a:solidFill>
              </a:rPr>
              <a:t>Gezien</a:t>
            </a:r>
            <a:r>
              <a:rPr lang="fr-BE" sz="1600" dirty="0">
                <a:solidFill>
                  <a:schemeClr val="accent1"/>
                </a:solidFill>
              </a:rPr>
              <a:t> er </a:t>
            </a:r>
            <a:r>
              <a:rPr lang="fr-BE" sz="1600" dirty="0" err="1">
                <a:solidFill>
                  <a:schemeClr val="accent1"/>
                </a:solidFill>
              </a:rPr>
              <a:t>een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versnelling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is</a:t>
            </a:r>
            <a:r>
              <a:rPr lang="fr-BE" sz="1600" dirty="0">
                <a:solidFill>
                  <a:schemeClr val="accent1"/>
                </a:solidFill>
              </a:rPr>
              <a:t>, </a:t>
            </a:r>
            <a:r>
              <a:rPr lang="fr-BE" sz="1600" dirty="0" err="1">
                <a:solidFill>
                  <a:schemeClr val="accent1"/>
                </a:solidFill>
              </a:rPr>
              <a:t>zal</a:t>
            </a:r>
            <a:r>
              <a:rPr lang="fr-BE" sz="1600" dirty="0">
                <a:solidFill>
                  <a:schemeClr val="accent1"/>
                </a:solidFill>
              </a:rPr>
              <a:t> er </a:t>
            </a:r>
            <a:r>
              <a:rPr lang="fr-BE" sz="1600" dirty="0" err="1">
                <a:solidFill>
                  <a:schemeClr val="accent1"/>
                </a:solidFill>
              </a:rPr>
              <a:t>ook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een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kracht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zijn</a:t>
            </a:r>
            <a:r>
              <a:rPr lang="fr-BE" sz="1600" dirty="0">
                <a:solidFill>
                  <a:schemeClr val="accent1"/>
                </a:solidFill>
              </a:rPr>
              <a:t>. Dit </a:t>
            </a:r>
            <a:r>
              <a:rPr lang="fr-BE" sz="1600" dirty="0" err="1">
                <a:solidFill>
                  <a:schemeClr val="accent1"/>
                </a:solidFill>
              </a:rPr>
              <a:t>is</a:t>
            </a:r>
            <a:r>
              <a:rPr lang="fr-BE" sz="1600" dirty="0">
                <a:solidFill>
                  <a:schemeClr val="accent1"/>
                </a:solidFill>
              </a:rPr>
              <a:t> de </a:t>
            </a:r>
            <a:r>
              <a:rPr lang="fr-BE" sz="1600" dirty="0" err="1">
                <a:solidFill>
                  <a:schemeClr val="accent1"/>
                </a:solidFill>
              </a:rPr>
              <a:t>centripetaalkracht</a:t>
            </a:r>
            <a:r>
              <a:rPr lang="fr-BE" sz="1600" dirty="0">
                <a:solidFill>
                  <a:schemeClr val="accent1"/>
                </a:solidFill>
              </a:rPr>
              <a:t>. </a:t>
            </a:r>
            <a:r>
              <a:rPr lang="fr-BE" sz="1600" dirty="0" err="1">
                <a:solidFill>
                  <a:schemeClr val="accent1"/>
                </a:solidFill>
              </a:rPr>
              <a:t>Deze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kracht</a:t>
            </a:r>
            <a:r>
              <a:rPr lang="fr-BE" sz="1600" dirty="0">
                <a:solidFill>
                  <a:schemeClr val="accent1"/>
                </a:solidFill>
              </a:rPr>
              <a:t> (en </a:t>
            </a:r>
            <a:r>
              <a:rPr lang="fr-BE" sz="1600" dirty="0" err="1">
                <a:solidFill>
                  <a:schemeClr val="accent1"/>
                </a:solidFill>
              </a:rPr>
              <a:t>versnelling</a:t>
            </a:r>
            <a:r>
              <a:rPr lang="fr-BE" sz="1600" dirty="0">
                <a:solidFill>
                  <a:schemeClr val="accent1"/>
                </a:solidFill>
              </a:rPr>
              <a:t>) </a:t>
            </a:r>
            <a:r>
              <a:rPr lang="fr-BE" sz="1600" dirty="0" err="1">
                <a:solidFill>
                  <a:schemeClr val="accent1"/>
                </a:solidFill>
              </a:rPr>
              <a:t>zijn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altijd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naar</a:t>
            </a:r>
            <a:r>
              <a:rPr lang="fr-BE" sz="1600" dirty="0">
                <a:solidFill>
                  <a:schemeClr val="accent1"/>
                </a:solidFill>
              </a:rPr>
              <a:t> het </a:t>
            </a:r>
            <a:r>
              <a:rPr lang="fr-BE" sz="1600" dirty="0" err="1">
                <a:solidFill>
                  <a:schemeClr val="accent1"/>
                </a:solidFill>
              </a:rPr>
              <a:t>middelpunt</a:t>
            </a:r>
            <a:r>
              <a:rPr lang="fr-BE" sz="1600" dirty="0">
                <a:solidFill>
                  <a:schemeClr val="accent1"/>
                </a:solidFill>
              </a:rPr>
              <a:t> van de </a:t>
            </a:r>
            <a:r>
              <a:rPr lang="fr-BE" sz="1600" dirty="0" err="1">
                <a:solidFill>
                  <a:schemeClr val="accent1"/>
                </a:solidFill>
              </a:rPr>
              <a:t>baan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gericht</a:t>
            </a:r>
            <a:r>
              <a:rPr lang="fr-BE" sz="1600" dirty="0">
                <a:solidFill>
                  <a:schemeClr val="accent1"/>
                </a:solidFill>
              </a:rPr>
              <a:t>. </a:t>
            </a:r>
          </a:p>
          <a:p>
            <a:endParaRPr lang="fr-BE" sz="1600" dirty="0">
              <a:solidFill>
                <a:schemeClr val="accent1"/>
              </a:solidFill>
            </a:endParaRPr>
          </a:p>
          <a:p>
            <a:r>
              <a:rPr lang="fr-BE" sz="1600" dirty="0">
                <a:solidFill>
                  <a:schemeClr val="accent1"/>
                </a:solidFill>
              </a:rPr>
              <a:t>F </a:t>
            </a:r>
            <a:r>
              <a:rPr lang="fr-BE" sz="1600" dirty="0" err="1">
                <a:solidFill>
                  <a:schemeClr val="accent1"/>
                </a:solidFill>
              </a:rPr>
              <a:t>hangt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af</a:t>
            </a:r>
            <a:r>
              <a:rPr lang="fr-BE" sz="1600" dirty="0">
                <a:solidFill>
                  <a:schemeClr val="accent1"/>
                </a:solidFill>
              </a:rPr>
              <a:t> van de </a:t>
            </a:r>
            <a:r>
              <a:rPr lang="fr-BE" sz="1600" dirty="0" err="1">
                <a:solidFill>
                  <a:schemeClr val="accent1"/>
                </a:solidFill>
              </a:rPr>
              <a:t>baansnelheid</a:t>
            </a:r>
            <a:r>
              <a:rPr lang="fr-BE" sz="1600" dirty="0">
                <a:solidFill>
                  <a:schemeClr val="accent1"/>
                </a:solidFill>
              </a:rPr>
              <a:t> en de </a:t>
            </a:r>
            <a:r>
              <a:rPr lang="fr-BE" sz="1600" dirty="0" err="1">
                <a:solidFill>
                  <a:schemeClr val="accent1"/>
                </a:solidFill>
              </a:rPr>
              <a:t>afstand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tot</a:t>
            </a:r>
            <a:r>
              <a:rPr lang="fr-BE" sz="1600" dirty="0">
                <a:solidFill>
                  <a:schemeClr val="accent1"/>
                </a:solidFill>
              </a:rPr>
              <a:t> het </a:t>
            </a:r>
            <a:r>
              <a:rPr lang="fr-BE" sz="1600" dirty="0" err="1">
                <a:solidFill>
                  <a:schemeClr val="accent1"/>
                </a:solidFill>
              </a:rPr>
              <a:t>middelpunt</a:t>
            </a:r>
            <a:r>
              <a:rPr lang="fr-BE" sz="1600" dirty="0">
                <a:solidFill>
                  <a:schemeClr val="accent1"/>
                </a:solidFill>
              </a:rPr>
              <a:t>, </a:t>
            </a:r>
          </a:p>
          <a:p>
            <a:r>
              <a:rPr lang="fr-BE" sz="1600" dirty="0">
                <a:solidFill>
                  <a:schemeClr val="accent1"/>
                </a:solidFill>
              </a:rPr>
              <a:t>of van de </a:t>
            </a:r>
            <a:r>
              <a:rPr lang="fr-BE" sz="1600" dirty="0" err="1">
                <a:solidFill>
                  <a:schemeClr val="accent1"/>
                </a:solidFill>
              </a:rPr>
              <a:t>hoeksnelheid</a:t>
            </a:r>
            <a:r>
              <a:rPr lang="fr-BE" sz="1600" dirty="0">
                <a:solidFill>
                  <a:schemeClr val="accent1"/>
                </a:solidFill>
              </a:rPr>
              <a:t> en de </a:t>
            </a:r>
            <a:r>
              <a:rPr lang="fr-BE" sz="1600" dirty="0" err="1">
                <a:solidFill>
                  <a:schemeClr val="accent1"/>
                </a:solidFill>
              </a:rPr>
              <a:t>afstand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  <a:r>
              <a:rPr lang="fr-BE" sz="1600" dirty="0" err="1">
                <a:solidFill>
                  <a:schemeClr val="accent1"/>
                </a:solidFill>
              </a:rPr>
              <a:t>tot</a:t>
            </a:r>
            <a:r>
              <a:rPr lang="fr-BE" sz="1600" dirty="0">
                <a:solidFill>
                  <a:schemeClr val="accent1"/>
                </a:solidFill>
              </a:rPr>
              <a:t> het </a:t>
            </a:r>
            <a:r>
              <a:rPr lang="fr-BE" sz="1600" dirty="0" err="1">
                <a:solidFill>
                  <a:schemeClr val="accent1"/>
                </a:solidFill>
              </a:rPr>
              <a:t>middelpunt</a:t>
            </a:r>
            <a:r>
              <a:rPr lang="fr-BE" sz="1600" dirty="0">
                <a:solidFill>
                  <a:schemeClr val="accent1"/>
                </a:solidFill>
              </a:rPr>
              <a:t> </a:t>
            </a:r>
          </a:p>
          <a:p>
            <a:r>
              <a:rPr lang="fr-BE" sz="1600" dirty="0">
                <a:solidFill>
                  <a:schemeClr val="accent1"/>
                </a:solidFill>
              </a:rPr>
              <a:t>(+ </a:t>
            </a:r>
            <a:r>
              <a:rPr lang="fr-BE" sz="1600" dirty="0" err="1">
                <a:solidFill>
                  <a:schemeClr val="accent1"/>
                </a:solidFill>
              </a:rPr>
              <a:t>uiteraard</a:t>
            </a:r>
            <a:r>
              <a:rPr lang="fr-BE" sz="1600" dirty="0">
                <a:solidFill>
                  <a:schemeClr val="accent1"/>
                </a:solidFill>
              </a:rPr>
              <a:t>, de massa van het </a:t>
            </a:r>
            <a:r>
              <a:rPr lang="fr-BE" sz="1600" dirty="0" err="1">
                <a:solidFill>
                  <a:schemeClr val="accent1"/>
                </a:solidFill>
              </a:rPr>
              <a:t>voorwerp</a:t>
            </a:r>
            <a:r>
              <a:rPr lang="fr-BE" sz="1600" dirty="0">
                <a:solidFill>
                  <a:schemeClr val="accent1"/>
                </a:solidFill>
              </a:rPr>
              <a:t>). </a:t>
            </a:r>
          </a:p>
          <a:p>
            <a:endParaRPr lang="fr-BE" sz="1600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pic>
        <p:nvPicPr>
          <p:cNvPr id="2050" name="Picture 2" descr="Eenparig cirkelvormige beweging - Wikipedia">
            <a:extLst>
              <a:ext uri="{FF2B5EF4-FFF2-40B4-BE49-F238E27FC236}">
                <a16:creationId xmlns:a16="http://schemas.microsoft.com/office/drawing/2014/main" id="{189A6CE2-0A35-9E5D-51D5-4E67F62E7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546" y="5324354"/>
            <a:ext cx="1268565" cy="11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B5C7173F-A79E-8FF9-309F-5C5DFF431378}"/>
              </a:ext>
            </a:extLst>
          </p:cNvPr>
          <p:cNvSpPr/>
          <p:nvPr/>
        </p:nvSpPr>
        <p:spPr>
          <a:xfrm>
            <a:off x="2421925" y="2003747"/>
            <a:ext cx="9188883" cy="959041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Aangeven</a:t>
            </a:r>
            <a:r>
              <a:rPr lang="fr-BE" dirty="0">
                <a:solidFill>
                  <a:schemeClr val="accent1"/>
                </a:solidFill>
              </a:rPr>
              <a:t> van </a:t>
            </a:r>
            <a:r>
              <a:rPr lang="fr-BE" dirty="0" err="1">
                <a:solidFill>
                  <a:schemeClr val="accent1"/>
                </a:solidFill>
              </a:rPr>
              <a:t>grote</a:t>
            </a:r>
            <a:r>
              <a:rPr lang="fr-BE" dirty="0">
                <a:solidFill>
                  <a:schemeClr val="accent1"/>
                </a:solidFill>
              </a:rPr>
              <a:t> en </a:t>
            </a:r>
            <a:r>
              <a:rPr lang="fr-BE" dirty="0" err="1">
                <a:solidFill>
                  <a:schemeClr val="accent1"/>
                </a:solidFill>
              </a:rPr>
              <a:t>richting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br>
              <a:rPr lang="fr-BE" dirty="0">
                <a:solidFill>
                  <a:schemeClr val="accent1"/>
                </a:solidFill>
              </a:rPr>
            </a:br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krachten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doen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we</a:t>
            </a:r>
            <a:r>
              <a:rPr lang="fr-BE" dirty="0">
                <a:solidFill>
                  <a:schemeClr val="accent1"/>
                </a:solidFill>
              </a:rPr>
              <a:t> met </a:t>
            </a:r>
            <a:r>
              <a:rPr lang="fr-BE" dirty="0" err="1">
                <a:solidFill>
                  <a:schemeClr val="accent1"/>
                </a:solidFill>
              </a:rPr>
              <a:t>vectoren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1FF2B60-A1DC-3E4E-C4B2-16C6A706DDAD}"/>
              </a:ext>
            </a:extLst>
          </p:cNvPr>
          <p:cNvSpPr/>
          <p:nvPr/>
        </p:nvSpPr>
        <p:spPr>
          <a:xfrm>
            <a:off x="875467" y="1982784"/>
            <a:ext cx="2197649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D62F1B8E-4FA6-DA59-FD61-232C6B45C3D9}"/>
              </a:ext>
            </a:extLst>
          </p:cNvPr>
          <p:cNvSpPr/>
          <p:nvPr/>
        </p:nvSpPr>
        <p:spPr>
          <a:xfrm>
            <a:off x="415400" y="2103764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8F5041A9-46CE-353F-385C-CFBFBBE5997A}"/>
              </a:ext>
            </a:extLst>
          </p:cNvPr>
          <p:cNvSpPr/>
          <p:nvPr/>
        </p:nvSpPr>
        <p:spPr>
          <a:xfrm>
            <a:off x="875467" y="3117873"/>
            <a:ext cx="2197649" cy="98924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ECB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1010C14-14B0-5250-B671-700C1B09349D}"/>
              </a:ext>
            </a:extLst>
          </p:cNvPr>
          <p:cNvSpPr/>
          <p:nvPr/>
        </p:nvSpPr>
        <p:spPr>
          <a:xfrm>
            <a:off x="415400" y="3238853"/>
            <a:ext cx="739905" cy="7399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C5F87805-FCB6-F645-79E9-A1D90003CB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6447" y="1982785"/>
            <a:ext cx="915628" cy="959042"/>
          </a:xfrm>
          <a:prstGeom prst="rect">
            <a:avLst/>
          </a:prstGeom>
        </p:spPr>
      </p:pic>
      <p:pic>
        <p:nvPicPr>
          <p:cNvPr id="12" name="Afbeelding 11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587D6B83-8429-2503-BCB4-3F991B11E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0FFD9-7A42-2E68-8A78-3B923B6F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formules </a:t>
            </a:r>
            <a:r>
              <a:rPr lang="fr-BE" dirty="0" err="1"/>
              <a:t>zijn</a:t>
            </a:r>
            <a:r>
              <a:rPr lang="fr-BE" dirty="0"/>
              <a:t> </a:t>
            </a:r>
            <a:r>
              <a:rPr lang="fr-BE" dirty="0" err="1"/>
              <a:t>belangrijk</a:t>
            </a:r>
            <a:r>
              <a:rPr lang="fr-BE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D59EA-1185-6E12-FED6-AFA96170FC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1192" y="1855930"/>
                <a:ext cx="11029615" cy="5006265"/>
              </a:xfrm>
            </p:spPr>
            <p:txBody>
              <a:bodyPr>
                <a:normAutofit fontScale="77500" lnSpcReduction="20000"/>
              </a:bodyPr>
              <a:lstStyle/>
              <a:p>
                <a:pPr lvl="2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Algemene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formule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𝐺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sSub>
                          <m:sSub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𝑚</m:t>
                            </m:r>
                          </m:e>
                          <m:sub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²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Gravitationele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(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aantrekking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tussen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twee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massa’s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𝑍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Zwaartekracht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(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aantrekking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tussen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massa en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aarde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(of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ander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hemellichaam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met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andere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g))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𝐹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𝑐𝑜𝑠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𝛼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∗∆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Algemene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formule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arbeid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Algemene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formule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vermogen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∗∆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Veerkracht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met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veerconstante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uitrekking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²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 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Kinetische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energie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Potentiële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dankzij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zwaartekracht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∗(∆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)²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Potentiële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dankzij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veer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/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elastiek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</a:t>
                </a:r>
                <a:r>
                  <a:rPr lang="fr-BE" baseline="-2500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p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+E</a:t>
                </a:r>
                <a:r>
                  <a:rPr lang="fr-BE" baseline="-25000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k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=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cte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Wet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behoud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energie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		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𝑤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∗µ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Wrijvingskracht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(met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normaalkracht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wrijvingscoëfficiënt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Frequentie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fr-B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den>
                    </m:f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Hoeksnelheid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𝜔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Snelheid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uit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hoeksnelheid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𝐹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𝑅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𝑣</m:t>
                            </m:r>
                          </m:e>
                          <m:sup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den>
                    </m:f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p>
                      <m:sSup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𝜔</m:t>
                        </m:r>
                      </m:e>
                      <m:sup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			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Centripetale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kracht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fr-B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𝑡𝑜𝑡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b>
                      <m:sSub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fr-B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|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B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r>
                      <a:rPr lang="fr-B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fr-B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r-B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fr-B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B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fr-B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			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Veerconstante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veren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in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parallel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|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Veerconstante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veren</a:t>
                </a:r>
                <a:r>
                  <a:rPr lang="fr-BE" dirty="0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 in </a:t>
                </a:r>
                <a:r>
                  <a:rPr lang="fr-BE" dirty="0" err="1">
                    <a:solidFill>
                      <a:schemeClr val="tx1"/>
                    </a:solidFill>
                    <a:latin typeface="Cambria Math" panose="02040503050406030204" pitchFamily="18" charset="0"/>
                    <a:sym typeface="Wingdings" panose="05000000000000000000" pitchFamily="2" charset="2"/>
                  </a:rPr>
                  <a:t>serie</a:t>
                </a:r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2"/>
                <a:endParaRPr lang="fr-BE" dirty="0">
                  <a:solidFill>
                    <a:schemeClr val="tx1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D59EA-1185-6E12-FED6-AFA96170FC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1192" y="1855930"/>
                <a:ext cx="11029615" cy="5006265"/>
              </a:xfrm>
              <a:blipFill>
                <a:blip r:embed="rId2"/>
                <a:stretch>
                  <a:fillRect t="-146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44E78F3-F9CC-FB7A-01B6-2C7707419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865" y="702156"/>
            <a:ext cx="2356502" cy="102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98AB15EE-1F0B-69EE-A3B4-38F6A7D1C424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Arbeid</a:t>
            </a:r>
            <a:r>
              <a:rPr lang="fr-BE" sz="2400" dirty="0"/>
              <a:t>, </a:t>
            </a:r>
            <a:r>
              <a:rPr lang="fr-BE" sz="2400" dirty="0" err="1"/>
              <a:t>energie</a:t>
            </a:r>
            <a:r>
              <a:rPr lang="fr-BE" sz="2400" dirty="0"/>
              <a:t> en </a:t>
            </a:r>
            <a:r>
              <a:rPr lang="fr-BE" sz="2400" dirty="0" err="1"/>
              <a:t>vermogen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FAB29FC6-F139-6BFC-60DE-FA8C7C6F37A2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2BA952B2-76BD-B6F7-7F53-3C5A557D85C9}"/>
              </a:ext>
            </a:extLst>
          </p:cNvPr>
          <p:cNvSpPr/>
          <p:nvPr/>
        </p:nvSpPr>
        <p:spPr>
          <a:xfrm>
            <a:off x="2782124" y="3230605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Meerdere</a:t>
            </a:r>
            <a:r>
              <a:rPr lang="fr-BE" sz="2400" dirty="0"/>
              <a:t> </a:t>
            </a:r>
            <a:r>
              <a:rPr lang="fr-BE" sz="2400" dirty="0" err="1"/>
              <a:t>krachten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07ECFF8-999C-8EC2-38A6-ED635E53E3E9}"/>
              </a:ext>
            </a:extLst>
          </p:cNvPr>
          <p:cNvSpPr/>
          <p:nvPr/>
        </p:nvSpPr>
        <p:spPr>
          <a:xfrm>
            <a:off x="2244605" y="3097899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D84BCAAD-7C9F-EB6E-130B-2795D9063819}"/>
              </a:ext>
            </a:extLst>
          </p:cNvPr>
          <p:cNvSpPr/>
          <p:nvPr/>
        </p:nvSpPr>
        <p:spPr>
          <a:xfrm>
            <a:off x="2782124" y="4441567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Centripetaal</a:t>
            </a:r>
            <a:r>
              <a:rPr lang="fr-BE" sz="2400" dirty="0"/>
              <a:t> </a:t>
            </a:r>
            <a:r>
              <a:rPr lang="fr-BE" sz="2400" dirty="0" err="1"/>
              <a:t>kracht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EEC6A102-0BB6-4915-4679-D97DF2C2D87E}"/>
              </a:ext>
            </a:extLst>
          </p:cNvPr>
          <p:cNvSpPr/>
          <p:nvPr/>
        </p:nvSpPr>
        <p:spPr>
          <a:xfrm>
            <a:off x="2244605" y="4308861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4EAF05E6-31F9-0499-4329-C05697E6A978}"/>
              </a:ext>
            </a:extLst>
          </p:cNvPr>
          <p:cNvSpPr/>
          <p:nvPr/>
        </p:nvSpPr>
        <p:spPr>
          <a:xfrm>
            <a:off x="2782124" y="565252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BF49D8B1-141C-A03D-FF46-F69A88CCA546}"/>
              </a:ext>
            </a:extLst>
          </p:cNvPr>
          <p:cNvSpPr/>
          <p:nvPr/>
        </p:nvSpPr>
        <p:spPr>
          <a:xfrm>
            <a:off x="2244605" y="551982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2644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66AFF13-3BEE-354E-A899-8E41E89A4C48}"/>
              </a:ext>
            </a:extLst>
          </p:cNvPr>
          <p:cNvSpPr/>
          <p:nvPr/>
        </p:nvSpPr>
        <p:spPr>
          <a:xfrm>
            <a:off x="-349287" y="3429000"/>
            <a:ext cx="12879977" cy="283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48671919-2E4E-5BA4-DD93-C889A77CFDC8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Arbeid</a:t>
            </a:r>
            <a:r>
              <a:rPr lang="fr-BE" sz="2400" dirty="0"/>
              <a:t>, </a:t>
            </a:r>
            <a:r>
              <a:rPr lang="fr-BE" sz="2400" dirty="0" err="1"/>
              <a:t>energie</a:t>
            </a:r>
            <a:r>
              <a:rPr lang="fr-BE" sz="2400" dirty="0"/>
              <a:t> en </a:t>
            </a:r>
            <a:r>
              <a:rPr lang="fr-BE" sz="2400" dirty="0" err="1"/>
              <a:t>vermogen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E5F444C-A592-D7BE-E532-F804B5BF0B4F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4E276EF-C1D2-5DD2-BBA3-F9D08A502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65" y="3453027"/>
            <a:ext cx="6981670" cy="28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8A51D0A9-6557-607D-ECC2-F7A55C981F44}"/>
                  </a:ext>
                </a:extLst>
              </p:cNvPr>
              <p:cNvSpPr/>
              <p:nvPr/>
            </p:nvSpPr>
            <p:spPr>
              <a:xfrm>
                <a:off x="475635" y="3390937"/>
                <a:ext cx="11190155" cy="328243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We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maken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gebruik</a:t>
                </a:r>
                <a:r>
                  <a:rPr lang="fr-BE" dirty="0">
                    <a:solidFill>
                      <a:schemeClr val="accent1"/>
                    </a:solidFill>
                  </a:rPr>
                  <a:t> van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behoud</a:t>
                </a:r>
                <a:r>
                  <a:rPr lang="fr-BE" dirty="0">
                    <a:solidFill>
                      <a:schemeClr val="accent1"/>
                    </a:solidFill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mechanische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situatie</a:t>
                </a:r>
                <a:r>
                  <a:rPr lang="fr-BE" dirty="0">
                    <a:solidFill>
                      <a:schemeClr val="accent1"/>
                    </a:solidFill>
                  </a:rPr>
                  <a:t> 1 (auto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hang</a:t>
                </a:r>
                <a:r>
                  <a:rPr lang="fr-BE" dirty="0">
                    <a:solidFill>
                      <a:schemeClr val="accent1"/>
                    </a:solidFill>
                  </a:rPr>
                  <a:t> in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rust</a:t>
                </a:r>
                <a:r>
                  <a:rPr lang="fr-BE" dirty="0">
                    <a:solidFill>
                      <a:schemeClr val="accent1"/>
                    </a:solidFill>
                  </a:rPr>
                  <a:t>)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potentiele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situatie</a:t>
                </a:r>
                <a:r>
                  <a:rPr lang="fr-BE" dirty="0">
                    <a:solidFill>
                      <a:schemeClr val="accent1"/>
                    </a:solidFill>
                  </a:rPr>
                  <a:t> 2 (auto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valt</a:t>
                </a:r>
                <a:r>
                  <a:rPr lang="fr-BE" dirty="0">
                    <a:solidFill>
                      <a:schemeClr val="accent1"/>
                    </a:solidFill>
                  </a:rPr>
                  <a:t> op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wegdek</a:t>
                </a:r>
                <a:r>
                  <a:rPr lang="fr-BE" dirty="0">
                    <a:solidFill>
                      <a:schemeClr val="accent1"/>
                    </a:solidFill>
                  </a:rPr>
                  <a:t>)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kinetische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</a:rPr>
                  <a:t>: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hoogte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meer</a:t>
                </a:r>
                <a:r>
                  <a:rPr lang="fr-BE" dirty="0">
                    <a:solidFill>
                      <a:schemeClr val="accent1"/>
                    </a:solidFill>
                  </a:rPr>
                  <a:t>!)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E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kin2</a:t>
                </a:r>
                <a:r>
                  <a:rPr lang="fr-BE" dirty="0">
                    <a:solidFill>
                      <a:schemeClr val="accent1"/>
                    </a:solidFill>
                  </a:rPr>
                  <a:t>=E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pot1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𝑚𝑣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formule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</a:rPr>
                  <a:t> v²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evenredig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met h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Als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snelheid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willen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verdubbelen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zullen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hoogte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moeten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verviervoudigen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om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dezelfde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factor te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krijgen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2² = 4  </a:t>
                </a:r>
                <a:r>
                  <a:rPr lang="fr-BE" b="1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Antwoord</a:t>
                </a:r>
                <a:r>
                  <a:rPr lang="fr-BE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B </a:t>
                </a:r>
                <a:endParaRPr lang="fr-BE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: Rounded Corners 4">
                <a:extLst>
                  <a:ext uri="{FF2B5EF4-FFF2-40B4-BE49-F238E27FC236}">
                    <a16:creationId xmlns:a16="http://schemas.microsoft.com/office/drawing/2014/main" id="{8A51D0A9-6557-607D-ECC2-F7A55C981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35" y="3390937"/>
                <a:ext cx="11190155" cy="3282433"/>
              </a:xfrm>
              <a:prstGeom prst="roundRect">
                <a:avLst/>
              </a:prstGeom>
              <a:blipFill>
                <a:blip r:embed="rId2"/>
                <a:stretch>
                  <a:fillRect b="-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C1720D44-E20E-E7C8-8939-3AB5545A5ED2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Arbeid</a:t>
            </a:r>
            <a:r>
              <a:rPr lang="fr-BE" sz="2400" dirty="0"/>
              <a:t>, </a:t>
            </a:r>
            <a:r>
              <a:rPr lang="fr-BE" sz="2400" dirty="0" err="1"/>
              <a:t>energie</a:t>
            </a:r>
            <a:r>
              <a:rPr lang="fr-BE" sz="2400" dirty="0"/>
              <a:t> en </a:t>
            </a:r>
            <a:r>
              <a:rPr lang="fr-BE" sz="2400" dirty="0" err="1"/>
              <a:t>vermogen</a:t>
            </a:r>
            <a:endParaRPr lang="fr-BE" sz="2400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D19B9F28-73B4-A815-0D46-56AFF8F513C5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DE29C41E-46C2-5A85-7388-37BCE69BA6A9}"/>
              </a:ext>
            </a:extLst>
          </p:cNvPr>
          <p:cNvSpPr/>
          <p:nvPr/>
        </p:nvSpPr>
        <p:spPr>
          <a:xfrm>
            <a:off x="7069568" y="1717990"/>
            <a:ext cx="4535942" cy="15402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/</a:t>
            </a:r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Snelheid</a:t>
            </a:r>
            <a:r>
              <a:rPr lang="fr-BE" dirty="0"/>
              <a:t> </a:t>
            </a:r>
            <a:r>
              <a:rPr lang="fr-BE" dirty="0" err="1"/>
              <a:t>verdubbelen</a:t>
            </a:r>
            <a:r>
              <a:rPr lang="fr-BE" dirty="0"/>
              <a:t> </a:t>
            </a:r>
            <a:r>
              <a:rPr lang="fr-BE" dirty="0" err="1"/>
              <a:t>invloed</a:t>
            </a:r>
            <a:r>
              <a:rPr lang="fr-BE" dirty="0"/>
              <a:t> </a:t>
            </a:r>
            <a:r>
              <a:rPr lang="fr-BE" dirty="0" err="1"/>
              <a:t>hoogte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7893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AD5800C-5C5C-0A7C-9676-F2719F7233C1}"/>
              </a:ext>
            </a:extLst>
          </p:cNvPr>
          <p:cNvSpPr/>
          <p:nvPr/>
        </p:nvSpPr>
        <p:spPr>
          <a:xfrm>
            <a:off x="-349287" y="3429000"/>
            <a:ext cx="12879977" cy="283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CE9AC581-0C8A-E7C0-00DB-E9B838C06E40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Arbeid</a:t>
            </a:r>
            <a:r>
              <a:rPr lang="fr-BE" sz="2400" dirty="0"/>
              <a:t>, </a:t>
            </a:r>
            <a:r>
              <a:rPr lang="fr-BE" sz="2400" dirty="0" err="1"/>
              <a:t>energie</a:t>
            </a:r>
            <a:r>
              <a:rPr lang="fr-BE" sz="2400" dirty="0"/>
              <a:t> en </a:t>
            </a:r>
            <a:r>
              <a:rPr lang="fr-BE" sz="2400" dirty="0" err="1"/>
              <a:t>vermogen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27D1B13-48F0-2610-4E5C-D5A6F420DE17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CED7D04-F266-F9B7-655E-75367D58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224" y="3429000"/>
            <a:ext cx="7011552" cy="283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86490" y="2916821"/>
                <a:ext cx="11168325" cy="382688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400" dirty="0">
                    <a:solidFill>
                      <a:schemeClr val="accent1"/>
                    </a:solidFill>
                  </a:rPr>
                  <a:t>We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gebruiken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het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behoud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van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mechanische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energie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(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techniek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die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veelvuldig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voorkomt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dergelijke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oefeningen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): </a:t>
                </a:r>
              </a:p>
              <a:p>
                <a:pPr algn="ctr"/>
                <a:r>
                  <a:rPr lang="fr-BE" sz="1400" dirty="0" err="1">
                    <a:solidFill>
                      <a:schemeClr val="accent1"/>
                    </a:solidFill>
                  </a:rPr>
                  <a:t>E</a:t>
                </a:r>
                <a:r>
                  <a:rPr lang="fr-BE" sz="1400" baseline="-25000" dirty="0" err="1">
                    <a:solidFill>
                      <a:schemeClr val="accent1"/>
                    </a:solidFill>
                  </a:rPr>
                  <a:t>kin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+ </a:t>
                </a:r>
                <a:r>
                  <a:rPr lang="fr-BE" sz="1400" dirty="0" err="1">
                    <a:solidFill>
                      <a:schemeClr val="accent1"/>
                    </a:solidFill>
                  </a:rPr>
                  <a:t>E</a:t>
                </a:r>
                <a:r>
                  <a:rPr lang="fr-BE" sz="1400" baseline="-25000" dirty="0" err="1">
                    <a:solidFill>
                      <a:schemeClr val="accent1"/>
                    </a:solidFill>
                  </a:rPr>
                  <a:t>pot</a:t>
                </a:r>
                <a:r>
                  <a:rPr lang="fr-BE" sz="1400" dirty="0">
                    <a:solidFill>
                      <a:schemeClr val="accent1"/>
                    </a:solidFill>
                  </a:rPr>
                  <a:t> = constant 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</a:t>
                </a:r>
              </a:p>
              <a:p>
                <a:pPr algn="ctr"/>
                <a:endParaRPr lang="fr-BE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situatie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1 (bal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grond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er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geen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hoogte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geen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potentiele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wel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snelheid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wel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kinetische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situatie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2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als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bal het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hoogste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punt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bereikt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er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potentiele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geen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kinetische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 Dus E</a:t>
                </a:r>
                <a:r>
                  <a:rPr lang="fr-BE" sz="1400" baseline="-250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+0=0+E</a:t>
                </a:r>
                <a:r>
                  <a:rPr lang="fr-BE" sz="1400" baseline="-250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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fr-BE" sz="1400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=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fr-BE" sz="1400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</a:t>
                </a:r>
                <a:endParaRPr lang="fr-BE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𝑣</m:t>
                          </m:r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²</m:t>
                          </m:r>
                        </m:num>
                        <m:den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𝑔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h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→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h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B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2∗</m:t>
                          </m:r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fr-BE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hoogte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h/3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er WEL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kinetische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potentiele</a:t>
                </a:r>
                <a:endParaRPr lang="fr-BE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sz="14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</a:t>
                </a:r>
                <a:r>
                  <a:rPr lang="fr-BE" sz="1400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=E</a:t>
                </a:r>
                <a:r>
                  <a:rPr lang="fr-BE" sz="1400" baseline="-250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kin2</a:t>
                </a:r>
                <a:r>
                  <a:rPr lang="fr-BE" sz="14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+E</a:t>
                </a:r>
                <a:r>
                  <a:rPr lang="fr-BE" sz="1400" baseline="-25000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pot2</a:t>
                </a:r>
                <a:endParaRPr lang="fr-BE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𝑣</m:t>
                          </m:r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²</m:t>
                          </m:r>
                        </m:num>
                        <m:den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𝑔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f>
                        <m:fPr>
                          <m:ctrlP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h</m:t>
                          </m:r>
                        </m:num>
                        <m:den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den>
                      </m:f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𝑘𝑖𝑛</m:t>
                          </m:r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𝑤𝑒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𝑣𝑒𝑟𝑣𝑎𝑛𝑔𝑒𝑛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h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f>
                        <m:fPr>
                          <m:ctrlP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𝑔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f>
                        <m:fPr>
                          <m:ctrlP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BE" sz="1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6∗</m:t>
                          </m:r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den>
                      </m:f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+</m:t>
                      </m:r>
                      <m:sSub>
                        <m:sSubPr>
                          <m:ctrlP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𝑘𝑖𝑛</m:t>
                          </m:r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→</m:t>
                      </m:r>
                      <m:sSub>
                        <m:sSubPr>
                          <m:ctrlP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𝑘𝑖𝑛</m:t>
                          </m:r>
                          <m:r>
                            <a:rPr lang="fr-BE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𝑔</m:t>
                      </m:r>
                      <m:r>
                        <a:rPr lang="fr-BE" sz="14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f>
                        <m:fPr>
                          <m:ctrlP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BE" sz="1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6∗</m:t>
                          </m:r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den>
                      </m:f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𝑖𝑛𝑣𝑢𝑙𝑙𝑒𝑛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→</m:t>
                      </m:r>
                      <m:sSub>
                        <m:sSubPr>
                          <m:ctrlP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</m:t>
                          </m:r>
                        </m:e>
                        <m:sub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𝑘𝑖𝑛</m:t>
                          </m:r>
                          <m:r>
                            <a:rPr lang="fr-BE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=1,92</m:t>
                      </m:r>
                      <m:r>
                        <a:rPr lang="fr-BE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𝐽</m:t>
                      </m:r>
                      <m:r>
                        <m:rPr>
                          <m:nor/>
                        </m:rPr>
                        <a:rPr lang="nl-BE" sz="1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fr-BE" sz="1400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sz="1400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sz="1400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1400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C</m:t>
                      </m:r>
                    </m:oMath>
                  </m:oMathPara>
                </a14:m>
                <a:endParaRPr lang="fr-BE" sz="140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90" y="2916821"/>
                <a:ext cx="11168325" cy="382688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13EC98FB-78E6-296E-2965-28FF5AC74B57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Arbeid</a:t>
            </a:r>
            <a:r>
              <a:rPr lang="fr-BE" sz="2400" dirty="0"/>
              <a:t>, </a:t>
            </a:r>
            <a:r>
              <a:rPr lang="fr-BE" sz="2400" dirty="0" err="1"/>
              <a:t>energie</a:t>
            </a:r>
            <a:r>
              <a:rPr lang="fr-BE" sz="2400" dirty="0"/>
              <a:t> en </a:t>
            </a:r>
            <a:r>
              <a:rPr lang="fr-BE" sz="2400" dirty="0" err="1"/>
              <a:t>vermogen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DF355FB6-4304-DF5A-9B93-29DB009D3F18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92E637F1-519A-8EFC-6D73-247ED2040A97}"/>
              </a:ext>
            </a:extLst>
          </p:cNvPr>
          <p:cNvSpPr/>
          <p:nvPr/>
        </p:nvSpPr>
        <p:spPr>
          <a:xfrm>
            <a:off x="7382084" y="1507718"/>
            <a:ext cx="4535942" cy="15402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m= 40g | v</a:t>
            </a:r>
            <a:r>
              <a:rPr lang="fr-BE" baseline="-25000" dirty="0"/>
              <a:t>o</a:t>
            </a:r>
            <a:r>
              <a:rPr lang="fr-BE" dirty="0"/>
              <a:t>=12 m/s </a:t>
            </a:r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E</a:t>
            </a:r>
            <a:r>
              <a:rPr lang="fr-BE" baseline="-25000" dirty="0" err="1"/>
              <a:t>kin</a:t>
            </a:r>
            <a:r>
              <a:rPr lang="fr-BE" dirty="0"/>
              <a:t>? </a:t>
            </a:r>
            <a:r>
              <a:rPr lang="fr-BE" dirty="0" err="1"/>
              <a:t>Bij</a:t>
            </a:r>
            <a:r>
              <a:rPr lang="fr-BE" dirty="0"/>
              <a:t> </a:t>
            </a:r>
            <a:r>
              <a:rPr lang="fr-BE" dirty="0" err="1"/>
              <a:t>hoogte</a:t>
            </a:r>
            <a:r>
              <a:rPr lang="fr-BE" dirty="0"/>
              <a:t> h/3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7116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BBF25C4-C4F9-925F-813D-414CFDA6C8BF}"/>
              </a:ext>
            </a:extLst>
          </p:cNvPr>
          <p:cNvSpPr/>
          <p:nvPr/>
        </p:nvSpPr>
        <p:spPr>
          <a:xfrm>
            <a:off x="-289814" y="3453027"/>
            <a:ext cx="12879977" cy="28367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C22D92F7-C05B-E6FA-4F70-AB475E7A7167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Arbeid</a:t>
            </a:r>
            <a:r>
              <a:rPr lang="fr-BE" sz="2400" dirty="0"/>
              <a:t>, </a:t>
            </a:r>
            <a:r>
              <a:rPr lang="fr-BE" sz="2400" dirty="0" err="1"/>
              <a:t>energie</a:t>
            </a:r>
            <a:r>
              <a:rPr lang="fr-BE" sz="2400" dirty="0"/>
              <a:t> en </a:t>
            </a:r>
            <a:r>
              <a:rPr lang="fr-BE" sz="2400" dirty="0" err="1"/>
              <a:t>vermogen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4E3C7AEF-6394-5F69-68F9-CEDF2ECA60FE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8EB4B1B-1A2F-1CBC-179B-6025904C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541"/>
          <a:stretch/>
        </p:blipFill>
        <p:spPr>
          <a:xfrm>
            <a:off x="1630177" y="3453027"/>
            <a:ext cx="4422818" cy="2836707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454740F-8EFC-CBB2-D85D-3D6FC057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536"/>
          <a:stretch/>
        </p:blipFill>
        <p:spPr>
          <a:xfrm>
            <a:off x="6340410" y="3733661"/>
            <a:ext cx="4422817" cy="8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26209" y="3429000"/>
                <a:ext cx="11228606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sz="1600" b="1" dirty="0">
                    <a:solidFill>
                      <a:schemeClr val="accent1"/>
                    </a:solidFill>
                  </a:rPr>
                  <a:t>Trage manier:</a:t>
                </a:r>
              </a:p>
              <a:p>
                <a:r>
                  <a:rPr lang="fr-BE" sz="1600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gebruiken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de formule om 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energie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te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berekenen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sz="16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𝑝𝑜𝑡𝑣</m:t>
                        </m:r>
                      </m:sub>
                    </m:sSub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∗(∆</m:t>
                    </m:r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)²</m:t>
                    </m:r>
                  </m:oMath>
                </a14:m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fr-BE" sz="1600" dirty="0">
                    <a:solidFill>
                      <a:schemeClr val="accent1"/>
                    </a:solidFill>
                  </a:rPr>
                  <a:t>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uitrekking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kennen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,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namelijk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60 cm, k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onbekend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.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kunnen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k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berekenen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grafiek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. F (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veerkracht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)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namelijk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k*</a:t>
                </a:r>
                <a:r>
                  <a:rPr lang="fr-BE" sz="1600" dirty="0">
                    <a:solidFill>
                      <a:schemeClr val="accent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BE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BE" sz="1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fr-BE" sz="1600" dirty="0">
                    <a:solidFill>
                      <a:schemeClr val="accent1"/>
                    </a:solidFill>
                  </a:rPr>
                  <a:t> .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kunnen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dit op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elk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punt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raadplegen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:</a:t>
                </a:r>
              </a:p>
              <a:p>
                <a:endParaRPr lang="fr-BE" sz="16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0,6</m:t>
                          </m:r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f>
                        <m:fPr>
                          <m:ctrl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fr-BE" sz="1600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B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𝑝𝑜𝑡𝑣</m:t>
                          </m:r>
                        </m:sub>
                      </m:sSub>
                      <m:r>
                        <a:rPr lang="fr-BE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sz="1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BE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500</m:t>
                      </m:r>
                      <m:f>
                        <m:fPr>
                          <m:ctrl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fr-BE" sz="16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0,6 </m:t>
                              </m:r>
                              <m:r>
                                <a:rPr lang="fr-BE" sz="1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lang="fr-BE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</m:t>
                      </m:r>
                      <m:r>
                        <a:rPr lang="fr-BE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fr-BE" sz="1600" dirty="0">
                  <a:solidFill>
                    <a:schemeClr val="accent1"/>
                  </a:solidFill>
                </a:endParaRPr>
              </a:p>
              <a:p>
                <a:endParaRPr lang="fr-BE" sz="1600" dirty="0">
                  <a:solidFill>
                    <a:schemeClr val="accent1"/>
                  </a:solidFill>
                </a:endParaRPr>
              </a:p>
              <a:p>
                <a:r>
                  <a:rPr lang="fr-BE" sz="1600" dirty="0" err="1">
                    <a:solidFill>
                      <a:schemeClr val="accent1"/>
                    </a:solidFill>
                  </a:rPr>
                  <a:t>Snellere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manier: 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arbeid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altijd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integraal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(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oppervlakte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onder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functie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) in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 Fx-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grafiek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. Hier dus de </a:t>
                </a:r>
                <a:r>
                  <a:rPr lang="fr-BE" sz="1600" dirty="0" err="1">
                    <a:solidFill>
                      <a:schemeClr val="accent1"/>
                    </a:solidFill>
                  </a:rPr>
                  <a:t>driehoek</a:t>
                </a:r>
                <a:r>
                  <a:rPr lang="fr-BE" sz="1600" dirty="0">
                    <a:solidFill>
                      <a:schemeClr val="accent1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a:rPr lang="fr-BE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fr-BE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∗0,6 </m:t>
                        </m:r>
                        <m:r>
                          <a:rPr lang="fr-BE" sz="1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fr-BE" sz="1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=90</m:t>
                    </m:r>
                    <m:r>
                      <a:rPr lang="fr-BE" sz="1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fr-BE" sz="16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sz="1600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sz="1600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sz="1600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sz="1600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endParaRPr lang="fr-BE" sz="1600" dirty="0">
                  <a:solidFill>
                    <a:schemeClr val="accent1"/>
                  </a:solidFill>
                </a:endParaRPr>
              </a:p>
              <a:p>
                <a:endParaRPr lang="fr-BE" sz="1600" dirty="0">
                  <a:solidFill>
                    <a:schemeClr val="accent1"/>
                  </a:solidFill>
                </a:endParaRPr>
              </a:p>
              <a:p>
                <a:endParaRPr lang="fr-BE" sz="16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09" y="3429000"/>
                <a:ext cx="11228606" cy="3314700"/>
              </a:xfrm>
              <a:prstGeom prst="roundRect">
                <a:avLst/>
              </a:prstGeom>
              <a:blipFill>
                <a:blip r:embed="rId2"/>
                <a:stretch>
                  <a:fillRect t="-9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30C7FAE5-61B9-B8B8-E43A-9D978A0D8AF3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Arbeid</a:t>
            </a:r>
            <a:r>
              <a:rPr lang="fr-BE" sz="2400" dirty="0"/>
              <a:t>, </a:t>
            </a:r>
            <a:r>
              <a:rPr lang="fr-BE" sz="2400" dirty="0" err="1"/>
              <a:t>energie</a:t>
            </a:r>
            <a:r>
              <a:rPr lang="fr-BE" sz="2400" dirty="0"/>
              <a:t> en </a:t>
            </a:r>
            <a:r>
              <a:rPr lang="fr-BE" sz="2400" dirty="0" err="1"/>
              <a:t>vermogen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24857761-0BF9-2255-4FDC-C8825C747484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389C02F6-43EC-4D6A-13E6-A16884A03A31}"/>
              </a:ext>
            </a:extLst>
          </p:cNvPr>
          <p:cNvSpPr/>
          <p:nvPr/>
        </p:nvSpPr>
        <p:spPr>
          <a:xfrm>
            <a:off x="7382084" y="1507718"/>
            <a:ext cx="4535942" cy="15402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Grafiek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W?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3852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0B39386-A857-5CF5-05C0-564CB433CA92}"/>
              </a:ext>
            </a:extLst>
          </p:cNvPr>
          <p:cNvSpPr/>
          <p:nvPr/>
        </p:nvSpPr>
        <p:spPr>
          <a:xfrm>
            <a:off x="-349287" y="3429000"/>
            <a:ext cx="12879977" cy="3247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D76271A-DADE-CF85-BCA4-47AEC634A922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Meerdere</a:t>
            </a:r>
            <a:r>
              <a:rPr lang="fr-BE" sz="2400" dirty="0"/>
              <a:t> </a:t>
            </a:r>
            <a:r>
              <a:rPr lang="fr-BE" sz="2400" dirty="0" err="1"/>
              <a:t>krachten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27C1A713-B9A7-1AD8-75AF-CD33AD7744B6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33B5FEA5-6DD1-7227-0A26-CC8A2B93D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691" y="3428999"/>
            <a:ext cx="4555109" cy="3216163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3B6B5BFE-AE0D-7802-8608-F8F9CF505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97846-4E19-ADE6-D5D4-D1A2DAF7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Inhoud</a:t>
            </a:r>
            <a:endParaRPr lang="fr-BE" dirty="0"/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0CB2750D-08BC-97CF-EC07-0B9A2CE31008}"/>
              </a:ext>
            </a:extLst>
          </p:cNvPr>
          <p:cNvSpPr/>
          <p:nvPr/>
        </p:nvSpPr>
        <p:spPr>
          <a:xfrm>
            <a:off x="581192" y="1934670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Wat is </a:t>
            </a:r>
            <a:r>
              <a:rPr lang="fr-BE" sz="2000" dirty="0" err="1">
                <a:solidFill>
                  <a:srgbClr val="FFFFFF"/>
                </a:solidFill>
              </a:rPr>
              <a:t>Dynamica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  <a:endParaRPr lang="nl-BE" sz="2000" dirty="0">
              <a:solidFill>
                <a:srgbClr val="FFFFFF"/>
              </a:solidFill>
            </a:endParaRPr>
          </a:p>
        </p:txBody>
      </p:sp>
      <p:sp>
        <p:nvSpPr>
          <p:cNvPr id="7" name="Afgeronde rechthoek 6">
            <a:extLst>
              <a:ext uri="{FF2B5EF4-FFF2-40B4-BE49-F238E27FC236}">
                <a16:creationId xmlns:a16="http://schemas.microsoft.com/office/drawing/2014/main" id="{DC8DD4B5-9F16-9D99-F4FE-CADB081E5130}"/>
              </a:ext>
            </a:extLst>
          </p:cNvPr>
          <p:cNvSpPr/>
          <p:nvPr/>
        </p:nvSpPr>
        <p:spPr>
          <a:xfrm>
            <a:off x="581192" y="3042253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formules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belangrijk</a:t>
            </a:r>
            <a:r>
              <a:rPr lang="fr-BE" sz="2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Afgeronde rechthoek 7">
            <a:extLst>
              <a:ext uri="{FF2B5EF4-FFF2-40B4-BE49-F238E27FC236}">
                <a16:creationId xmlns:a16="http://schemas.microsoft.com/office/drawing/2014/main" id="{1A94F875-6D56-2D39-3D4D-07D000E8B1CE}"/>
              </a:ext>
            </a:extLst>
          </p:cNvPr>
          <p:cNvSpPr/>
          <p:nvPr/>
        </p:nvSpPr>
        <p:spPr>
          <a:xfrm>
            <a:off x="581192" y="4149836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</a:t>
            </a:r>
            <a:r>
              <a:rPr lang="fr-BE" sz="2000" dirty="0" err="1">
                <a:solidFill>
                  <a:srgbClr val="FFFFFF"/>
                </a:solidFill>
              </a:rPr>
              <a:t>Welke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soort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oefeningen</a:t>
            </a:r>
            <a:r>
              <a:rPr lang="fr-BE" sz="2000" dirty="0">
                <a:solidFill>
                  <a:srgbClr val="FFFFFF"/>
                </a:solidFill>
              </a:rPr>
              <a:t> </a:t>
            </a:r>
            <a:r>
              <a:rPr lang="fr-BE" sz="2000" dirty="0" err="1">
                <a:solidFill>
                  <a:srgbClr val="FFFFFF"/>
                </a:solidFill>
              </a:rPr>
              <a:t>zijn</a:t>
            </a:r>
            <a:r>
              <a:rPr lang="fr-BE" sz="2000" dirty="0">
                <a:solidFill>
                  <a:srgbClr val="FFFFFF"/>
                </a:solidFill>
              </a:rPr>
              <a:t> er?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D9E63B8-BAAA-E484-C3B8-BE2D1C3930A3}"/>
              </a:ext>
            </a:extLst>
          </p:cNvPr>
          <p:cNvSpPr txBox="1">
            <a:spLocks/>
          </p:cNvSpPr>
          <p:nvPr/>
        </p:nvSpPr>
        <p:spPr>
          <a:xfrm>
            <a:off x="6612209" y="1989543"/>
            <a:ext cx="3398380" cy="907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>
                <a:solidFill>
                  <a:srgbClr val="FFFFFF"/>
                </a:solidFill>
              </a:rPr>
              <a:t>Te </a:t>
            </a:r>
            <a:r>
              <a:rPr lang="fr-BE" sz="1800" dirty="0" err="1">
                <a:solidFill>
                  <a:srgbClr val="FFFFFF"/>
                </a:solidFill>
              </a:rPr>
              <a:t>kennen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leerstof</a:t>
            </a:r>
            <a:endParaRPr lang="fr-BE" sz="1800" dirty="0">
              <a:solidFill>
                <a:srgbClr val="FFFFFF"/>
              </a:solidFill>
            </a:endParaRPr>
          </a:p>
          <a:p>
            <a:pPr lvl="1">
              <a:buClr>
                <a:schemeClr val="bg1"/>
              </a:buClr>
              <a:buFont typeface="Wingdings" pitchFamily="2" charset="2"/>
              <a:buChar char="§"/>
            </a:pPr>
            <a:r>
              <a:rPr lang="fr-BE" sz="1800" dirty="0" err="1">
                <a:solidFill>
                  <a:srgbClr val="FFFFFF"/>
                </a:solidFill>
              </a:rPr>
              <a:t>Belangrijke</a:t>
            </a:r>
            <a:r>
              <a:rPr lang="fr-BE" sz="1800" dirty="0">
                <a:solidFill>
                  <a:srgbClr val="FFFFFF"/>
                </a:solidFill>
              </a:rPr>
              <a:t> </a:t>
            </a:r>
            <a:r>
              <a:rPr lang="fr-BE" sz="1800" dirty="0" err="1">
                <a:solidFill>
                  <a:srgbClr val="FFFFFF"/>
                </a:solidFill>
              </a:rPr>
              <a:t>begrippen</a:t>
            </a:r>
            <a:endParaRPr lang="fr-BE" sz="1800" dirty="0">
              <a:solidFill>
                <a:srgbClr val="FFFFFF"/>
              </a:solidFill>
            </a:endParaRPr>
          </a:p>
        </p:txBody>
      </p:sp>
      <p:sp>
        <p:nvSpPr>
          <p:cNvPr id="10" name="Afgeronde rechthoek 9">
            <a:extLst>
              <a:ext uri="{FF2B5EF4-FFF2-40B4-BE49-F238E27FC236}">
                <a16:creationId xmlns:a16="http://schemas.microsoft.com/office/drawing/2014/main" id="{B060D860-4DEC-B25F-90ED-15DC6DBE02B0}"/>
              </a:ext>
            </a:extLst>
          </p:cNvPr>
          <p:cNvSpPr/>
          <p:nvPr/>
        </p:nvSpPr>
        <p:spPr>
          <a:xfrm>
            <a:off x="581192" y="5257419"/>
            <a:ext cx="11029615" cy="101743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sz="2000" dirty="0">
                <a:solidFill>
                  <a:srgbClr val="FFFFFF"/>
                </a:solidFill>
              </a:rPr>
              <a:t>		Oefeningen</a:t>
            </a:r>
            <a:endParaRPr lang="fr-BE" sz="2000" dirty="0">
              <a:solidFill>
                <a:srgbClr val="FFFFFF"/>
              </a:solidFill>
            </a:endParaRPr>
          </a:p>
        </p:txBody>
      </p:sp>
      <p:pic>
        <p:nvPicPr>
          <p:cNvPr id="12" name="Graphic 11" descr="Opmerking belangrijk met effen opvulling">
            <a:extLst>
              <a:ext uri="{FF2B5EF4-FFF2-40B4-BE49-F238E27FC236}">
                <a16:creationId xmlns:a16="http://schemas.microsoft.com/office/drawing/2014/main" id="{32690EC6-DDA7-CAC0-20A6-E96931D92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5561" y="3093768"/>
            <a:ext cx="914400" cy="914400"/>
          </a:xfrm>
          <a:prstGeom prst="rect">
            <a:avLst/>
          </a:prstGeom>
        </p:spPr>
      </p:pic>
      <p:pic>
        <p:nvPicPr>
          <p:cNvPr id="13" name="Graphic 12" descr="Pen met effen opvulling">
            <a:extLst>
              <a:ext uri="{FF2B5EF4-FFF2-40B4-BE49-F238E27FC236}">
                <a16:creationId xmlns:a16="http://schemas.microsoft.com/office/drawing/2014/main" id="{700C97D5-7EC5-F5B2-F8FA-59EC564BE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414" y="4260041"/>
            <a:ext cx="797019" cy="797019"/>
          </a:xfrm>
          <a:prstGeom prst="rect">
            <a:avLst/>
          </a:prstGeom>
        </p:spPr>
      </p:pic>
      <p:pic>
        <p:nvPicPr>
          <p:cNvPr id="14" name="Graphic 13" descr="Storytelling met effen opvulling">
            <a:extLst>
              <a:ext uri="{FF2B5EF4-FFF2-40B4-BE49-F238E27FC236}">
                <a16:creationId xmlns:a16="http://schemas.microsoft.com/office/drawing/2014/main" id="{235BF0B1-7BA6-8D5B-AA2F-E422E8D6B0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9414" y="5342787"/>
            <a:ext cx="846694" cy="846694"/>
          </a:xfrm>
          <a:prstGeom prst="rect">
            <a:avLst/>
          </a:prstGeom>
        </p:spPr>
      </p:pic>
      <p:pic>
        <p:nvPicPr>
          <p:cNvPr id="16" name="Graphic 15" descr="Tandwielen met effen opvulling">
            <a:extLst>
              <a:ext uri="{FF2B5EF4-FFF2-40B4-BE49-F238E27FC236}">
                <a16:creationId xmlns:a16="http://schemas.microsoft.com/office/drawing/2014/main" id="{6764B3EA-3AA5-706F-92CA-796A72712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561" y="19861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725199" y="3180665"/>
                <a:ext cx="11029616" cy="3563035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Bij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veel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oefeningen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zoals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het van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belang</a:t>
                </a:r>
                <a:r>
                  <a:rPr lang="fr-BE" dirty="0">
                    <a:solidFill>
                      <a:schemeClr val="accent1"/>
                    </a:solidFill>
                  </a:rPr>
                  <a:t> om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goed</a:t>
                </a:r>
                <a:r>
                  <a:rPr lang="fr-BE" dirty="0">
                    <a:solidFill>
                      <a:schemeClr val="accent1"/>
                    </a:solidFill>
                  </a:rPr>
                  <a:t> in te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schatten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welke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krachten</a:t>
                </a:r>
                <a:r>
                  <a:rPr lang="fr-BE" dirty="0">
                    <a:solidFill>
                      <a:schemeClr val="accent1"/>
                    </a:solidFill>
                  </a:rPr>
                  <a:t> 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inwerken</a:t>
                </a:r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wat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resulterende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. Hier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resulterende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0 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zoals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meestal</a:t>
                </a:r>
                <a:r>
                  <a:rPr lang="fr-BE" dirty="0">
                    <a:solidFill>
                      <a:schemeClr val="accent1"/>
                    </a:solidFill>
                  </a:rPr>
                  <a:t>)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omdat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sattelieten</a:t>
                </a:r>
                <a:r>
                  <a:rPr lang="fr-BE" dirty="0">
                    <a:solidFill>
                      <a:schemeClr val="accent1"/>
                    </a:solidFill>
                  </a:rPr>
                  <a:t> rond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aarde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bewegen</a:t>
                </a:r>
                <a:r>
                  <a:rPr lang="fr-BE" dirty="0">
                    <a:solidFill>
                      <a:schemeClr val="accent1"/>
                    </a:solidFill>
                  </a:rPr>
                  <a:t> en dus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versnelling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ondervinden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krachten</a:t>
                </a:r>
                <a:r>
                  <a:rPr lang="fr-BE" dirty="0">
                    <a:solidFill>
                      <a:schemeClr val="accent1"/>
                    </a:solidFill>
                  </a:rPr>
                  <a:t> die hier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invloed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gravitationele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centripetale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. Hun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som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moet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0 dus: </a:t>
                </a: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F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C</a:t>
                </a:r>
                <a:r>
                  <a:rPr lang="fr-BE" dirty="0">
                    <a:solidFill>
                      <a:schemeClr val="accent1"/>
                    </a:solidFill>
                  </a:rPr>
                  <a:t>=F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𝐺</m:t>
                      </m:r>
                      <m:r>
                        <a:rPr lang="fr-BE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f>
                        <m:f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𝑠</m:t>
                              </m:r>
                            </m:sub>
                          </m:s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sSub>
                            <m:sSub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𝑎𝑎𝑟𝑑𝑒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BE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𝐺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𝑎𝑎𝑟𝑑𝑒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fr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v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omgekeerd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evenredig</a:t>
                </a:r>
                <a:r>
                  <a:rPr lang="fr-BE" dirty="0">
                    <a:solidFill>
                      <a:schemeClr val="accent1"/>
                    </a:solidFill>
                  </a:rPr>
                  <a:t> met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wortel</a:t>
                </a:r>
                <a:r>
                  <a:rPr lang="fr-BE" dirty="0">
                    <a:solidFill>
                      <a:schemeClr val="accent1"/>
                    </a:solidFill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straal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Hoe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kleiner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afstand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hoger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snelheid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99" y="3180665"/>
                <a:ext cx="11029616" cy="3563035"/>
              </a:xfrm>
              <a:prstGeom prst="roundRect">
                <a:avLst/>
              </a:prstGeom>
              <a:blipFill>
                <a:blip r:embed="rId2"/>
                <a:stretch>
                  <a:fillRect b="-3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C0DF1E4F-9D0D-7250-E59E-FE91CFE78474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Meerdere</a:t>
            </a:r>
            <a:r>
              <a:rPr lang="fr-BE" sz="2400" dirty="0"/>
              <a:t> </a:t>
            </a:r>
            <a:r>
              <a:rPr lang="fr-BE" sz="2400" dirty="0" err="1"/>
              <a:t>krachten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10C2538-EF9D-5ED9-2071-98807755E095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D1A0C73D-F282-BA83-746C-238E534D02E0}"/>
              </a:ext>
            </a:extLst>
          </p:cNvPr>
          <p:cNvSpPr/>
          <p:nvPr/>
        </p:nvSpPr>
        <p:spPr>
          <a:xfrm>
            <a:off x="7382084" y="1507718"/>
            <a:ext cx="4535942" cy="1540241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Massas en </a:t>
            </a:r>
            <a:r>
              <a:rPr lang="fr-BE" dirty="0" err="1"/>
              <a:t>afstanden</a:t>
            </a:r>
            <a:r>
              <a:rPr lang="fr-BE" dirty="0"/>
              <a:t> </a:t>
            </a:r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Grootste</a:t>
            </a:r>
            <a:r>
              <a:rPr lang="fr-BE" dirty="0"/>
              <a:t> v?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278549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A68DC7D-1E89-B3BB-D80B-93DE6924BBE9}"/>
              </a:ext>
            </a:extLst>
          </p:cNvPr>
          <p:cNvSpPr/>
          <p:nvPr/>
        </p:nvSpPr>
        <p:spPr>
          <a:xfrm>
            <a:off x="-349287" y="3429000"/>
            <a:ext cx="12879977" cy="32475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F3AD9B2-E8F5-79DA-1CC7-026AD47AF75B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Meerdere</a:t>
            </a:r>
            <a:r>
              <a:rPr lang="fr-BE" sz="2400" dirty="0"/>
              <a:t> </a:t>
            </a:r>
            <a:r>
              <a:rPr lang="fr-BE" sz="2400" dirty="0" err="1"/>
              <a:t>krachten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1116CA9-F21E-8494-91EA-33FCED7B2667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297577D-6B98-45A7-7140-07B474EE5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265" y="3429000"/>
            <a:ext cx="5050871" cy="3247571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5B253208-8014-7C40-C129-0947B6671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75894" y="3429000"/>
                <a:ext cx="11178921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F = m * a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evenredig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op de massa.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Dit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wil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zeggen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36N per ratio van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20 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𝑘𝑔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24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𝑘𝑔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=83,33%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83,33% van 36N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30N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Andere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methode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1=</m:t>
                      </m:r>
                      <m:f>
                        <m:fPr>
                          <m:ctrlP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1−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</m:num>
                        <m:den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den>
                      </m:f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&amp; 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2=</m:t>
                      </m:r>
                      <m:f>
                        <m:fPr>
                          <m:ctrlP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num>
                        <m:den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&amp; 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1=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</m:t>
                      </m:r>
                    </m:oMath>
                  </m:oMathPara>
                </a14:m>
                <a:endParaRPr lang="nl-BE" b="0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f>
                        <m:fPr>
                          <m:ctrlP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</m:den>
                      </m:f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num>
                        <m:den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den>
                      </m:f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𝐹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num>
                        <m:den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5∗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𝑚</m:t>
                          </m:r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den>
                      </m:f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𝐹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2=</m:t>
                      </m:r>
                      <m:f>
                        <m:fPr>
                          <m:ctrlP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5</m:t>
                          </m:r>
                        </m:num>
                        <m:den>
                          <m:r>
                            <a:rPr lang="nl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6</m:t>
                          </m:r>
                        </m:den>
                      </m:f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𝐹</m:t>
                      </m:r>
                      <m:r>
                        <a:rPr lang="nl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1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" y="3429000"/>
                <a:ext cx="11178921" cy="33147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3FB10F33-21C2-87B1-1639-9C5F0035C5F6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Meerdere</a:t>
            </a:r>
            <a:r>
              <a:rPr lang="fr-BE" sz="2400" dirty="0"/>
              <a:t> </a:t>
            </a:r>
            <a:r>
              <a:rPr lang="fr-BE" sz="2400" dirty="0" err="1"/>
              <a:t>krachten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F8BF09B-4340-88B7-4911-16F6A8226AC0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188E0E7E-E9CE-C5CD-D420-C8089AFA6970}"/>
              </a:ext>
            </a:extLst>
          </p:cNvPr>
          <p:cNvSpPr/>
          <p:nvPr/>
        </p:nvSpPr>
        <p:spPr>
          <a:xfrm>
            <a:off x="7382084" y="1507718"/>
            <a:ext cx="4535942" cy="1921282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m</a:t>
            </a:r>
            <a:r>
              <a:rPr lang="fr-BE" baseline="-25000" dirty="0"/>
              <a:t>a</a:t>
            </a:r>
            <a:r>
              <a:rPr lang="fr-BE" dirty="0"/>
              <a:t>=4,0kg | m</a:t>
            </a:r>
            <a:r>
              <a:rPr lang="fr-BE" baseline="-25000" dirty="0"/>
              <a:t>b</a:t>
            </a:r>
            <a:r>
              <a:rPr lang="fr-BE" dirty="0"/>
              <a:t>=20,0kg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F= 36N </a:t>
            </a:r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F van A op B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10916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DB24D0F-41AA-51A0-0CF7-1D517579155B}"/>
              </a:ext>
            </a:extLst>
          </p:cNvPr>
          <p:cNvSpPr/>
          <p:nvPr/>
        </p:nvSpPr>
        <p:spPr>
          <a:xfrm>
            <a:off x="-349287" y="3429001"/>
            <a:ext cx="12879977" cy="2789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EFC5EE-9659-D1BB-E7F7-D0AF91746E04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Meerdere</a:t>
            </a:r>
            <a:r>
              <a:rPr lang="fr-BE" sz="2400" dirty="0"/>
              <a:t> </a:t>
            </a:r>
            <a:r>
              <a:rPr lang="fr-BE" sz="2400" dirty="0" err="1"/>
              <a:t>krachten</a:t>
            </a:r>
            <a:endParaRPr lang="fr-BE" sz="2400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B808022-CE43-0E69-67DB-A3349D2D9D95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F8E879F5-30A6-4A3D-175B-8BAF81196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93" y="3428999"/>
            <a:ext cx="5820586" cy="2789031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591C0E1-5F24-DB31-1F46-773A5623B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94" y="3597617"/>
            <a:ext cx="5820587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75894" y="3047959"/>
                <a:ext cx="11178921" cy="394792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b="1" dirty="0">
                    <a:solidFill>
                      <a:schemeClr val="accent1"/>
                    </a:solidFill>
                  </a:rPr>
                  <a:t>Lange manier:</a:t>
                </a: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gebruiken</a:t>
                </a:r>
                <a:r>
                  <a:rPr lang="fr-BE" dirty="0">
                    <a:solidFill>
                      <a:schemeClr val="accent1"/>
                    </a:solidFill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feit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steen</a:t>
                </a:r>
                <a:r>
                  <a:rPr lang="fr-BE" dirty="0">
                    <a:solidFill>
                      <a:schemeClr val="accent1"/>
                    </a:solidFill>
                  </a:rPr>
                  <a:t> en massa in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rust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=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resulterende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0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</a:t>
                </a:r>
                <a:r>
                  <a:rPr lang="fr-BE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=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F</a:t>
                </a:r>
                <a:r>
                  <a:rPr lang="fr-BE" baseline="-25000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berekenen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eerst</a:t>
                </a:r>
                <a:r>
                  <a:rPr lang="fr-BE" dirty="0">
                    <a:solidFill>
                      <a:schemeClr val="accent1"/>
                    </a:solidFill>
                  </a:rPr>
                  <a:t> de k van onze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veer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m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fr-BE" dirty="0">
                    <a:solidFill>
                      <a:schemeClr val="accent1"/>
                    </a:solidFill>
                  </a:rPr>
                  <a:t> --&gt;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F</a:t>
                </a:r>
                <a:r>
                  <a:rPr lang="fr-BE" baseline="-25000" dirty="0" err="1">
                    <a:solidFill>
                      <a:schemeClr val="accent1"/>
                    </a:solidFill>
                  </a:rPr>
                  <a:t>v</a:t>
                </a:r>
                <a:r>
                  <a:rPr lang="fr-BE" dirty="0">
                    <a:solidFill>
                      <a:schemeClr val="accent1"/>
                    </a:solidFill>
                  </a:rPr>
                  <a:t>=</a:t>
                </a:r>
                <a:r>
                  <a:rPr lang="fr-BE" dirty="0" err="1">
                    <a:solidFill>
                      <a:schemeClr val="accent1"/>
                    </a:solidFill>
                  </a:rPr>
                  <a:t>F</a:t>
                </a:r>
                <a:r>
                  <a:rPr lang="fr-BE" baseline="-25000" dirty="0" err="1">
                    <a:solidFill>
                      <a:schemeClr val="accent1"/>
                    </a:solidFill>
                  </a:rPr>
                  <a:t>z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∗∆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→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𝑔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∆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0,05∗10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0,05</m:t>
                        </m:r>
                      </m:den>
                    </m:f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=10</m:t>
                    </m:r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𝑁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</m:oMath>
                </a14:m>
                <a:endParaRPr lang="fr-BE" b="0" dirty="0">
                  <a:solidFill>
                    <a:schemeClr val="accent1"/>
                  </a:solidFill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passen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formule nu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nogmaals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toe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𝑘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∗∆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𝑙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𝑔</m:t>
                      </m:r>
                      <m:r>
                        <a:rPr lang="fr-B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B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m</m:t>
                      </m:r>
                      <m:r>
                        <a:rPr lang="fr-B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k</m:t>
                          </m:r>
                          <m:r>
                            <a:rPr lang="fr-BE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∆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𝑙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𝑔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10∗0,2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10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=0,2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𝑘𝑔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→200 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𝑔</m:t>
                      </m:r>
                      <m:r>
                        <m:rPr>
                          <m:nor/>
                        </m:rPr>
                        <a:rPr lang="nl-B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i="0" dirty="0" smtClean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C</m:t>
                      </m:r>
                    </m:oMath>
                  </m:oMathPara>
                </a14:m>
                <a:endParaRPr lang="fr-BE" b="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BE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Snelle manier: </a:t>
                </a:r>
                <a:r>
                  <a:rPr lang="fr-BE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De steen heeft een uitrekking van 20cm, tegenover de 5 cm van de massa. Vier keer zo groot, en gezien er recht evenredigheid bestaat (F = </a:t>
                </a:r>
                <a14:m>
                  <m:oMath xmlns:m="http://schemas.openxmlformats.org/officeDocument/2006/math"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∗∆</m:t>
                    </m:r>
                    <m:r>
                      <a:rPr lang="fr-BE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)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moet</a:t>
                </a:r>
                <a:r>
                  <a:rPr lang="fr-BE" dirty="0">
                    <a:solidFill>
                      <a:schemeClr val="accent1"/>
                    </a:solidFill>
                  </a:rPr>
                  <a:t> de massa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</a:rPr>
                  <a:t> vier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keer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groter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" y="3047959"/>
                <a:ext cx="11178921" cy="394792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3730A73F-C5A8-A730-967F-0E322056E0B5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Meerdere</a:t>
            </a:r>
            <a:r>
              <a:rPr lang="fr-BE" sz="2400" dirty="0"/>
              <a:t> </a:t>
            </a:r>
            <a:r>
              <a:rPr lang="fr-BE" sz="2400" dirty="0" err="1"/>
              <a:t>krachten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D1AED9DF-2BD5-A727-96E5-CFBE8A5DF139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6D1EBED4-6E79-AC67-6FFE-A2FDF5562CF9}"/>
              </a:ext>
            </a:extLst>
          </p:cNvPr>
          <p:cNvSpPr/>
          <p:nvPr/>
        </p:nvSpPr>
        <p:spPr>
          <a:xfrm>
            <a:off x="7382084" y="1507718"/>
            <a:ext cx="4535942" cy="1921282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Uitrekking</a:t>
            </a:r>
            <a:r>
              <a:rPr lang="fr-B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m</a:t>
            </a:r>
            <a:r>
              <a:rPr lang="fr-BE" baseline="-25000" dirty="0"/>
              <a:t>1</a:t>
            </a:r>
            <a:r>
              <a:rPr lang="fr-BE" dirty="0"/>
              <a:t> = 50 g=0,05 kg </a:t>
            </a:r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Wat </a:t>
            </a:r>
            <a:r>
              <a:rPr lang="fr-BE" dirty="0" err="1"/>
              <a:t>is</a:t>
            </a:r>
            <a:r>
              <a:rPr lang="fr-BE" dirty="0"/>
              <a:t> m</a:t>
            </a:r>
            <a:r>
              <a:rPr lang="fr-BE" baseline="-25000" dirty="0"/>
              <a:t>2</a:t>
            </a:r>
            <a:r>
              <a:rPr lang="fr-BE" dirty="0"/>
              <a:t> ? 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6250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38FA780-949B-5E77-E910-26801D3AEA9B}"/>
              </a:ext>
            </a:extLst>
          </p:cNvPr>
          <p:cNvSpPr/>
          <p:nvPr/>
        </p:nvSpPr>
        <p:spPr>
          <a:xfrm>
            <a:off x="-349287" y="3429001"/>
            <a:ext cx="12879977" cy="26993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A06C5FC1-E56C-91B5-6E9A-3DAB0085C5F6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Centripetaal</a:t>
            </a:r>
            <a:r>
              <a:rPr lang="fr-BE" sz="2400" dirty="0"/>
              <a:t> </a:t>
            </a:r>
            <a:r>
              <a:rPr lang="fr-BE" sz="2400" dirty="0" err="1"/>
              <a:t>kracht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F87AA35-E2BA-ACC9-D714-E68AFB3313E5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ABADD0C-4CB6-89A8-4468-83C381FF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2" y="3479853"/>
            <a:ext cx="5711995" cy="25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75894" y="3949344"/>
                <a:ext cx="11145365" cy="2794356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We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weten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</a:t>
                </a:r>
                <a:r>
                  <a:rPr lang="fr-BE" baseline="-25000" dirty="0" err="1">
                    <a:solidFill>
                      <a:schemeClr val="accent1"/>
                    </a:solidFill>
                  </a:rPr>
                  <a:t>kin</a:t>
                </a:r>
                <a:r>
                  <a:rPr lang="fr-BE" dirty="0">
                    <a:solidFill>
                      <a:schemeClr val="accent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fr-BE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, maar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snelheid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NIET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hoeksnelheid</a:t>
                </a:r>
                <a:r>
                  <a:rPr lang="fr-BE" dirty="0">
                    <a:solidFill>
                      <a:schemeClr val="accent1"/>
                    </a:solidFill>
                  </a:rPr>
                  <a:t>!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absolute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snelheid</a:t>
                </a:r>
                <a:r>
                  <a:rPr lang="fr-BE" dirty="0">
                    <a:solidFill>
                      <a:schemeClr val="accent1"/>
                    </a:solidFill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iets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verder</a:t>
                </a:r>
                <a:r>
                  <a:rPr lang="fr-BE" dirty="0">
                    <a:solidFill>
                      <a:schemeClr val="accent1"/>
                    </a:solidFill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rotatie</a:t>
                </a:r>
                <a:r>
                  <a:rPr lang="fr-BE" dirty="0">
                    <a:solidFill>
                      <a:schemeClr val="accent1"/>
                    </a:solidFill>
                  </a:rPr>
                  <a:t>-as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zal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namelijk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stuk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sneller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zetten</a:t>
                </a:r>
                <a:r>
                  <a:rPr lang="fr-BE" dirty="0">
                    <a:solidFill>
                      <a:schemeClr val="accent1"/>
                    </a:solidFill>
                  </a:rPr>
                  <a:t> dit dus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eerst</a:t>
                </a:r>
                <a:r>
                  <a:rPr lang="fr-BE" dirty="0">
                    <a:solidFill>
                      <a:schemeClr val="accent1"/>
                    </a:solidFill>
                  </a:rPr>
                  <a:t> om via </a:t>
                </a:r>
                <a14:m>
                  <m:oMath xmlns:m="http://schemas.openxmlformats.org/officeDocument/2006/math"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BE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r-BE" dirty="0">
                    <a:solidFill>
                      <a:schemeClr val="accent1"/>
                    </a:solidFill>
                  </a:rPr>
                  <a:t> .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Gezien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beide</a:t>
                </a:r>
                <a:r>
                  <a:rPr lang="fr-BE" dirty="0">
                    <a:solidFill>
                      <a:schemeClr val="accent1"/>
                    </a:solidFill>
                  </a:rPr>
                  <a:t> op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dezelfde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schijf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staan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hun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hoeksnelheid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dezelfde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∗1 |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∗2 →2∗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</a:rPr>
                  <a:t>m</a:t>
                </a:r>
                <a:r>
                  <a:rPr lang="fr-BE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fr-BE" dirty="0">
                    <a:solidFill>
                      <a:schemeClr val="accent1"/>
                    </a:solidFill>
                  </a:rPr>
                  <a:t>=2*m</a:t>
                </a:r>
                <a:r>
                  <a:rPr lang="fr-BE" baseline="-25000" dirty="0">
                    <a:solidFill>
                      <a:schemeClr val="accent1"/>
                    </a:solidFill>
                  </a:rPr>
                  <a:t>a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2∗</m:t>
                          </m:r>
                          <m:sSub>
                            <m:sSub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BE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fr-BE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BE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=2∗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BE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𝑘𝑖𝑛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BE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C</m:t>
                      </m:r>
                    </m:oMath>
                  </m:oMathPara>
                </a14:m>
                <a:endParaRPr lang="fr-BE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" y="3949344"/>
                <a:ext cx="11145365" cy="2794356"/>
              </a:xfrm>
              <a:prstGeom prst="roundRect">
                <a:avLst/>
              </a:prstGeom>
              <a:blipFill>
                <a:blip r:embed="rId2"/>
                <a:stretch>
                  <a:fillRect t="-15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4F81DB6E-B0B5-5E75-BC33-AF3D49CF1B77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Centripetaal</a:t>
            </a:r>
            <a:r>
              <a:rPr lang="fr-BE" sz="2400" dirty="0"/>
              <a:t> </a:t>
            </a:r>
            <a:r>
              <a:rPr lang="fr-BE" sz="2400" dirty="0" err="1"/>
              <a:t>kracht</a:t>
            </a:r>
            <a:endParaRPr lang="fr-BE" sz="2400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B0E7201-4917-27FF-E701-5B1332A53F50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BAA8211A-0F94-3E05-0322-1CEAF80E5229}"/>
              </a:ext>
            </a:extLst>
          </p:cNvPr>
          <p:cNvSpPr/>
          <p:nvPr/>
        </p:nvSpPr>
        <p:spPr>
          <a:xfrm>
            <a:off x="7382084" y="1507718"/>
            <a:ext cx="4535942" cy="1921282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Afstand</a:t>
            </a:r>
            <a:r>
              <a:rPr lang="fr-BE" dirty="0"/>
              <a:t> van </a:t>
            </a:r>
            <a:r>
              <a:rPr lang="fr-BE" dirty="0" err="1"/>
              <a:t>rotatie</a:t>
            </a:r>
            <a:r>
              <a:rPr lang="fr-BE" dirty="0"/>
              <a:t>-as en </a:t>
            </a:r>
            <a:r>
              <a:rPr lang="fr-BE" dirty="0" err="1"/>
              <a:t>verhouding</a:t>
            </a:r>
            <a:r>
              <a:rPr lang="fr-BE" dirty="0"/>
              <a:t> massa </a:t>
            </a:r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Verhouding</a:t>
            </a:r>
            <a:r>
              <a:rPr lang="fr-BE" dirty="0"/>
              <a:t> van </a:t>
            </a:r>
            <a:r>
              <a:rPr lang="fr-BE" dirty="0" err="1"/>
              <a:t>E</a:t>
            </a:r>
            <a:r>
              <a:rPr lang="fr-BE" baseline="-25000" dirty="0" err="1"/>
              <a:t>kin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47886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71C7BE1-8534-7489-E534-90E9FCFCE72C}"/>
              </a:ext>
            </a:extLst>
          </p:cNvPr>
          <p:cNvSpPr/>
          <p:nvPr/>
        </p:nvSpPr>
        <p:spPr>
          <a:xfrm>
            <a:off x="-349287" y="3429001"/>
            <a:ext cx="12879977" cy="246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00951AB3-2B0C-6733-5DB2-71BF4AE18901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F0C5A3A5-46FC-2617-88A4-0553A08B1C12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A193EAC-F652-EC9F-610C-A480C1AC2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591" y="3670162"/>
            <a:ext cx="6230219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75894" y="3426962"/>
                <a:ext cx="11178921" cy="292706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grootste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moet</a:t>
                </a:r>
                <a:r>
                  <a:rPr lang="fr-BE" dirty="0">
                    <a:solidFill>
                      <a:schemeClr val="accent1"/>
                    </a:solidFill>
                  </a:rPr>
                  <a:t> ALTIJD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kleiner</a:t>
                </a:r>
                <a:r>
                  <a:rPr lang="fr-BE" dirty="0">
                    <a:solidFill>
                      <a:schemeClr val="accent1"/>
                    </a:solidFill>
                  </a:rPr>
                  <a:t> of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gelijk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som</a:t>
                </a:r>
                <a:r>
                  <a:rPr lang="fr-BE" dirty="0">
                    <a:solidFill>
                      <a:schemeClr val="accent1"/>
                    </a:solidFill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twee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andere</a:t>
                </a:r>
                <a:r>
                  <a:rPr lang="fr-BE" dirty="0">
                    <a:solidFill>
                      <a:schemeClr val="accent1"/>
                    </a:solidFill>
                  </a:rPr>
                  <a:t>. Als dit niet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geval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, kan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optelling</a:t>
                </a:r>
                <a:r>
                  <a:rPr lang="fr-BE" dirty="0">
                    <a:solidFill>
                      <a:schemeClr val="accent1"/>
                    </a:solidFill>
                  </a:rPr>
                  <a:t> van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vectoren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nooit</a:t>
                </a:r>
                <a:r>
                  <a:rPr lang="fr-BE" dirty="0">
                    <a:solidFill>
                      <a:schemeClr val="accent1"/>
                    </a:solidFill>
                  </a:rPr>
                  <a:t> 0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 err="1">
                    <a:solidFill>
                      <a:schemeClr val="accent1"/>
                    </a:solidFill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</a:rPr>
                  <a:t> C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dit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geval</a:t>
                </a:r>
                <a:r>
                  <a:rPr lang="fr-BE" dirty="0">
                    <a:solidFill>
                      <a:schemeClr val="accent1"/>
                    </a:solidFill>
                  </a:rPr>
                  <a:t>, 15&lt;10+10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C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" y="3426962"/>
                <a:ext cx="11178921" cy="292706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C388B2D-6A49-5B68-EDA2-631D9DC02C35}"/>
              </a:ext>
            </a:extLst>
          </p:cNvPr>
          <p:cNvGrpSpPr/>
          <p:nvPr/>
        </p:nvGrpSpPr>
        <p:grpSpPr>
          <a:xfrm>
            <a:off x="8407648" y="4890493"/>
            <a:ext cx="1585519" cy="1040235"/>
            <a:chOff x="6333688" y="2810312"/>
            <a:chExt cx="1585519" cy="10402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1FB1D9-83F9-5CF2-9C2F-A034B2C20D5B}"/>
                </a:ext>
              </a:extLst>
            </p:cNvPr>
            <p:cNvSpPr/>
            <p:nvPr/>
          </p:nvSpPr>
          <p:spPr>
            <a:xfrm>
              <a:off x="6333688" y="2810312"/>
              <a:ext cx="1585519" cy="104023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127048-A858-8E06-2202-D53A4C819F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93747" y="3179428"/>
              <a:ext cx="562062" cy="2495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7A25E88-5D1F-E74C-399E-694D2938FB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6815" y="3429000"/>
              <a:ext cx="308994" cy="295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AE15BFB-C543-0A5C-EF14-7C0E29CA4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55809" y="3322040"/>
              <a:ext cx="665527" cy="1069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3">
            <a:extLst>
              <a:ext uri="{FF2B5EF4-FFF2-40B4-BE49-F238E27FC236}">
                <a16:creationId xmlns:a16="http://schemas.microsoft.com/office/drawing/2014/main" id="{75EE09A0-70D6-05D0-83EE-2FBFB4112FB2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877A1809-8A16-F8D6-D017-685DE9EB3130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D3A6D5B6-D103-B1EB-09CE-06ED9EE5E24A}"/>
              </a:ext>
            </a:extLst>
          </p:cNvPr>
          <p:cNvSpPr/>
          <p:nvPr/>
        </p:nvSpPr>
        <p:spPr>
          <a:xfrm>
            <a:off x="7382084" y="1507718"/>
            <a:ext cx="4535942" cy="1921282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Krachten</a:t>
            </a:r>
            <a:endParaRPr lang="fr-BE" dirty="0"/>
          </a:p>
          <a:p>
            <a:r>
              <a:rPr lang="fr-BE" dirty="0"/>
              <a:t> </a:t>
            </a:r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combinatie</a:t>
            </a:r>
            <a:r>
              <a:rPr lang="fr-BE" dirty="0"/>
              <a:t>?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0048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CC4CDE4-81CF-3E07-5E00-6F07BDBF7070}"/>
              </a:ext>
            </a:extLst>
          </p:cNvPr>
          <p:cNvSpPr/>
          <p:nvPr/>
        </p:nvSpPr>
        <p:spPr>
          <a:xfrm>
            <a:off x="-349287" y="3429001"/>
            <a:ext cx="12879977" cy="32614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89D9B9DF-BCC9-EDDB-F56D-9F344AD21EBC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E345B6C1-0CD1-1344-9B9B-E8452399D68C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9A60668-CDF0-ABFB-B96A-E402E543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988" y="3428999"/>
            <a:ext cx="4485425" cy="3261496"/>
          </a:xfrm>
          <a:prstGeom prst="rect">
            <a:avLst/>
          </a:prstGeom>
        </p:spPr>
      </p:pic>
      <p:pic>
        <p:nvPicPr>
          <p:cNvPr id="9" name="Afbeelding 8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9D460541-EF29-6A71-E2A7-C8D53303C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Wat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Dynamica</a:t>
            </a:r>
            <a:r>
              <a:rPr lang="fr-BE" dirty="0"/>
              <a:t>?</a:t>
            </a:r>
          </a:p>
        </p:txBody>
      </p:sp>
      <p:sp>
        <p:nvSpPr>
          <p:cNvPr id="11" name="Afgeronde rechthoek 10">
            <a:extLst>
              <a:ext uri="{FF2B5EF4-FFF2-40B4-BE49-F238E27FC236}">
                <a16:creationId xmlns:a16="http://schemas.microsoft.com/office/drawing/2014/main" id="{DF30F795-C63C-4014-55DB-06EF7D1E85C6}"/>
              </a:ext>
            </a:extLst>
          </p:cNvPr>
          <p:cNvSpPr/>
          <p:nvPr/>
        </p:nvSpPr>
        <p:spPr>
          <a:xfrm>
            <a:off x="581192" y="2168350"/>
            <a:ext cx="11029615" cy="384517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4000" b="0" i="0" dirty="0">
              <a:solidFill>
                <a:srgbClr val="FFFFFF"/>
              </a:solidFill>
            </a:endParaRPr>
          </a:p>
          <a:p>
            <a:pPr lvl="0" algn="ctr"/>
            <a:r>
              <a:rPr lang="nl-NL" sz="3600" b="0" i="0" dirty="0"/>
              <a:t>Krachtenleer: de tak van de klassieke mechanica die zich bezighoudt met de beweging van een natuurkundig lichaam (voorwerp), als gevolg van krachten die op het voorwerp inwerken.</a:t>
            </a:r>
            <a:endParaRPr lang="fr-BE" sz="3600" dirty="0"/>
          </a:p>
        </p:txBody>
      </p:sp>
      <p:pic>
        <p:nvPicPr>
          <p:cNvPr id="12" name="Graphic 11" descr="Tandwielen met effen opvulling">
            <a:extLst>
              <a:ext uri="{FF2B5EF4-FFF2-40B4-BE49-F238E27FC236}">
                <a16:creationId xmlns:a16="http://schemas.microsoft.com/office/drawing/2014/main" id="{4CFB962E-D856-BAC1-FAC3-334939634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799" y="2168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575894" y="3429000"/>
                <a:ext cx="11178921" cy="33147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</a:rPr>
                  <a:t>Om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vector</a:t>
                </a:r>
                <a:r>
                  <a:rPr lang="fr-BE" dirty="0">
                    <a:solidFill>
                      <a:schemeClr val="accent1"/>
                    </a:solidFill>
                  </a:rPr>
                  <a:t> te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hebben</a:t>
                </a:r>
                <a:r>
                  <a:rPr lang="fr-BE" dirty="0">
                    <a:solidFill>
                      <a:schemeClr val="accent1"/>
                    </a:solidFill>
                  </a:rPr>
                  <a:t> met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richting</a:t>
                </a:r>
                <a:r>
                  <a:rPr lang="fr-BE" dirty="0">
                    <a:solidFill>
                      <a:schemeClr val="accent1"/>
                    </a:solidFill>
                  </a:rPr>
                  <a:t> AB,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moet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som</a:t>
                </a:r>
                <a:r>
                  <a:rPr lang="fr-BE" dirty="0">
                    <a:solidFill>
                      <a:schemeClr val="accent1"/>
                    </a:solidFill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vectoren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elkaar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plakken</a:t>
                </a:r>
                <a:r>
                  <a:rPr lang="fr-BE" dirty="0">
                    <a:solidFill>
                      <a:schemeClr val="accent1"/>
                    </a:solidFill>
                  </a:rPr>
                  <a:t>) dus op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lijn</a:t>
                </a:r>
                <a:r>
                  <a:rPr lang="fr-BE" dirty="0">
                    <a:solidFill>
                      <a:schemeClr val="accent1"/>
                    </a:solidFill>
                  </a:rPr>
                  <a:t> AB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liggen</a:t>
                </a:r>
                <a:r>
                  <a:rPr lang="fr-BE" dirty="0">
                    <a:solidFill>
                      <a:schemeClr val="accent1"/>
                    </a:solidFill>
                  </a:rPr>
                  <a:t>. Dit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alle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vectoren</a:t>
                </a:r>
                <a:r>
                  <a:rPr lang="fr-BE" dirty="0">
                    <a:solidFill>
                      <a:schemeClr val="accent1"/>
                    </a:solidFill>
                  </a:rPr>
                  <a:t>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geval</a:t>
                </a:r>
                <a:r>
                  <a:rPr lang="fr-BE" dirty="0">
                    <a:solidFill>
                      <a:schemeClr val="accent1"/>
                    </a:solidFill>
                  </a:rPr>
                  <a:t>, op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vector</a:t>
                </a:r>
                <a:r>
                  <a:rPr lang="fr-BE" dirty="0">
                    <a:solidFill>
                      <a:schemeClr val="accent1"/>
                    </a:solidFill>
                  </a:rPr>
                  <a:t> 4 na. 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BE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 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Antwoord</m:t>
                      </m:r>
                      <m:r>
                        <m:rPr>
                          <m:nor/>
                        </m:rPr>
                        <a:rPr lang="fr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nl-BE" b="1" dirty="0">
                          <a:solidFill>
                            <a:schemeClr val="accent1"/>
                          </a:solidFill>
                          <a:sym typeface="Wingdings" panose="05000000000000000000" pitchFamily="2" charset="2"/>
                        </a:rPr>
                        <m:t>C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94" y="3429000"/>
                <a:ext cx="11178921" cy="33147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ep 14">
            <a:extLst>
              <a:ext uri="{FF2B5EF4-FFF2-40B4-BE49-F238E27FC236}">
                <a16:creationId xmlns:a16="http://schemas.microsoft.com/office/drawing/2014/main" id="{610FF918-5D34-2B7C-AE56-2AC72CF12804}"/>
              </a:ext>
            </a:extLst>
          </p:cNvPr>
          <p:cNvGrpSpPr/>
          <p:nvPr/>
        </p:nvGrpSpPr>
        <p:grpSpPr>
          <a:xfrm>
            <a:off x="7382084" y="5350282"/>
            <a:ext cx="1585519" cy="1040235"/>
            <a:chOff x="9830048" y="2388765"/>
            <a:chExt cx="1585519" cy="10402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08BB85-CCCE-A0B6-ED36-B6513B0AFDC3}"/>
                </a:ext>
              </a:extLst>
            </p:cNvPr>
            <p:cNvGrpSpPr/>
            <p:nvPr/>
          </p:nvGrpSpPr>
          <p:grpSpPr>
            <a:xfrm>
              <a:off x="9830048" y="2388765"/>
              <a:ext cx="1585519" cy="1040235"/>
              <a:chOff x="6333688" y="2810312"/>
              <a:chExt cx="1585519" cy="104023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9FF3E63-EDDD-6E7D-1EB2-8C38386C6536}"/>
                  </a:ext>
                </a:extLst>
              </p:cNvPr>
              <p:cNvSpPr/>
              <p:nvPr/>
            </p:nvSpPr>
            <p:spPr>
              <a:xfrm>
                <a:off x="6333688" y="2810312"/>
                <a:ext cx="1585519" cy="104023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58412B4-2948-8EB6-292E-9A8239022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552" y="2993603"/>
                <a:ext cx="0" cy="417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FB79AE7-139B-DC4D-995F-B1C5D34702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2014" y="2993603"/>
                <a:ext cx="1001538" cy="4175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4D1CEE8-1FA2-8878-51E3-E5706C978459}"/>
                </a:ext>
              </a:extLst>
            </p:cNvPr>
            <p:cNvCxnSpPr>
              <a:cxnSpLocks/>
            </p:cNvCxnSpPr>
            <p:nvPr/>
          </p:nvCxnSpPr>
          <p:spPr>
            <a:xfrm>
              <a:off x="10038374" y="2989627"/>
              <a:ext cx="1001538" cy="0"/>
            </a:xfrm>
            <a:prstGeom prst="straightConnector1">
              <a:avLst/>
            </a:prstGeom>
            <a:ln w="3810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68D090BC-7CA1-E452-24E8-BC9DDEA04BE1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D8590A0C-4589-4C9F-FAD7-F512F1504177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8F42D5DA-A9A6-3E5E-FF84-4BFEC9305256}"/>
              </a:ext>
            </a:extLst>
          </p:cNvPr>
          <p:cNvSpPr/>
          <p:nvPr/>
        </p:nvSpPr>
        <p:spPr>
          <a:xfrm>
            <a:off x="7382084" y="1507718"/>
            <a:ext cx="4535942" cy="1921282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4 </a:t>
            </a:r>
            <a:r>
              <a:rPr lang="fr-BE" dirty="0" err="1"/>
              <a:t>vectoren</a:t>
            </a:r>
            <a:endParaRPr lang="fr-BE" dirty="0"/>
          </a:p>
          <a:p>
            <a:endParaRPr lang="fr-BE" dirty="0"/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hebben</a:t>
            </a:r>
            <a:r>
              <a:rPr lang="fr-BE" dirty="0"/>
              <a:t> </a:t>
            </a:r>
            <a:r>
              <a:rPr lang="fr-BE" dirty="0" err="1"/>
              <a:t>samen</a:t>
            </a:r>
            <a:r>
              <a:rPr lang="fr-BE" dirty="0"/>
              <a:t> met V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resultante</a:t>
            </a:r>
            <a:r>
              <a:rPr lang="fr-BE" dirty="0"/>
              <a:t> </a:t>
            </a:r>
            <a:r>
              <a:rPr lang="fr-BE" dirty="0" err="1"/>
              <a:t>richting</a:t>
            </a:r>
            <a:r>
              <a:rPr lang="fr-BE" dirty="0"/>
              <a:t> AB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27729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A30B42B-54DF-0CE5-58C3-D5814B09A8FA}"/>
              </a:ext>
            </a:extLst>
          </p:cNvPr>
          <p:cNvSpPr/>
          <p:nvPr/>
        </p:nvSpPr>
        <p:spPr>
          <a:xfrm>
            <a:off x="-349287" y="3429001"/>
            <a:ext cx="12879977" cy="32614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AFAA1642-FB42-5EA2-A1BE-293D13C70380}"/>
              </a:ext>
            </a:extLst>
          </p:cNvPr>
          <p:cNvSpPr/>
          <p:nvPr/>
        </p:nvSpPr>
        <p:spPr>
          <a:xfrm>
            <a:off x="2776826" y="237798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E628F39-519F-EC83-0A64-001F158617BD}"/>
              </a:ext>
            </a:extLst>
          </p:cNvPr>
          <p:cNvSpPr/>
          <p:nvPr/>
        </p:nvSpPr>
        <p:spPr>
          <a:xfrm>
            <a:off x="2239307" y="224528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pic>
        <p:nvPicPr>
          <p:cNvPr id="11" name="Afbeelding 10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AB0F0105-09D8-8A04-31DA-550608D26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  <p:grpSp>
        <p:nvGrpSpPr>
          <p:cNvPr id="12" name="Group 6">
            <a:extLst>
              <a:ext uri="{FF2B5EF4-FFF2-40B4-BE49-F238E27FC236}">
                <a16:creationId xmlns:a16="http://schemas.microsoft.com/office/drawing/2014/main" id="{CDC3516A-0726-DEAA-0C0B-9E93CC05CF95}"/>
              </a:ext>
            </a:extLst>
          </p:cNvPr>
          <p:cNvGrpSpPr/>
          <p:nvPr/>
        </p:nvGrpSpPr>
        <p:grpSpPr>
          <a:xfrm>
            <a:off x="3624293" y="3453028"/>
            <a:ext cx="4932815" cy="3237468"/>
            <a:chOff x="2918968" y="2228682"/>
            <a:chExt cx="6354063" cy="4170251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A1B981E5-CCA0-79BF-3795-BCE5E0A58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969" y="2228682"/>
              <a:ext cx="6354062" cy="2400635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70070D21-80C4-0994-F058-C01BC5FA5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8968" y="4629317"/>
              <a:ext cx="6354062" cy="1769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6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7040B-5D40-94E1-EB8D-7654F91E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soort</a:t>
            </a:r>
            <a:r>
              <a:rPr lang="fr-BE" dirty="0"/>
              <a:t> </a:t>
            </a:r>
            <a:r>
              <a:rPr lang="fr-BE" dirty="0" err="1"/>
              <a:t>oefeningen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er?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/>
              <p:nvPr/>
            </p:nvSpPr>
            <p:spPr>
              <a:xfrm>
                <a:off x="419636" y="3429000"/>
                <a:ext cx="11342132" cy="317539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BE" dirty="0">
                    <a:solidFill>
                      <a:schemeClr val="accent1"/>
                    </a:solidFill>
                  </a:rPr>
                  <a:t>Deze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stamt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tijd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toelatingsproef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nog</a:t>
                </a:r>
                <a:r>
                  <a:rPr lang="fr-BE" dirty="0">
                    <a:solidFill>
                      <a:schemeClr val="accent1"/>
                    </a:solidFill>
                  </a:rPr>
                  <a:t> vol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zat</a:t>
                </a:r>
                <a:r>
                  <a:rPr lang="fr-BE" dirty="0">
                    <a:solidFill>
                      <a:schemeClr val="accent1"/>
                    </a:solidFill>
                  </a:rPr>
                  <a:t> met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strikvragen</a:t>
                </a:r>
                <a:r>
                  <a:rPr lang="fr-BE" dirty="0">
                    <a:solidFill>
                      <a:schemeClr val="accent1"/>
                    </a:solidFill>
                  </a:rPr>
                  <a:t>. Dit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zeker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één</a:t>
                </a:r>
                <a:r>
                  <a:rPr lang="fr-BE" dirty="0">
                    <a:solidFill>
                      <a:schemeClr val="accent1"/>
                    </a:solidFill>
                  </a:rPr>
                  <a:t>. </a:t>
                </a:r>
              </a:p>
              <a:p>
                <a:endParaRPr lang="fr-BE" dirty="0">
                  <a:solidFill>
                    <a:schemeClr val="accent1"/>
                  </a:solidFill>
                </a:endParaRP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Aandrijving</a:t>
                </a:r>
                <a:r>
                  <a:rPr lang="fr-BE" dirty="0">
                    <a:solidFill>
                      <a:schemeClr val="accent1"/>
                    </a:solidFill>
                  </a:rPr>
                  <a:t> kan je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door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grootste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pijl</a:t>
                </a:r>
                <a:r>
                  <a:rPr lang="fr-BE" dirty="0">
                    <a:solidFill>
                      <a:schemeClr val="accent1"/>
                    </a:solidFill>
                  </a:rPr>
                  <a:t> te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.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hier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namelijk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aandrijving</a:t>
                </a:r>
                <a:r>
                  <a:rPr lang="fr-BE" dirty="0">
                    <a:solidFill>
                      <a:schemeClr val="accent1"/>
                    </a:solidFill>
                  </a:rPr>
                  <a:t>.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kleinere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pijl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zal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altijd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tegenovergesteld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wrijving</a:t>
                </a:r>
                <a:r>
                  <a:rPr lang="fr-BE" dirty="0">
                    <a:solidFill>
                      <a:schemeClr val="accent1"/>
                    </a:solidFill>
                  </a:rPr>
                  <a:t>). </a:t>
                </a:r>
              </a:p>
              <a:p>
                <a:r>
                  <a:rPr lang="fr-BE" dirty="0" err="1">
                    <a:solidFill>
                      <a:schemeClr val="accent1"/>
                    </a:solidFill>
                  </a:rPr>
                  <a:t>Aandrijving</a:t>
                </a:r>
                <a:r>
                  <a:rPr lang="fr-BE" dirty="0">
                    <a:solidFill>
                      <a:schemeClr val="accent1"/>
                    </a:solidFill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aan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voorwielen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antwoord</a:t>
                </a:r>
                <a:r>
                  <a:rPr lang="fr-BE" dirty="0">
                    <a:solidFill>
                      <a:schemeClr val="accent1"/>
                    </a:solidFill>
                  </a:rPr>
                  <a:t> A of B. </a:t>
                </a:r>
                <a:br>
                  <a:rPr lang="fr-BE" dirty="0">
                    <a:solidFill>
                      <a:schemeClr val="accent1"/>
                    </a:solidFill>
                  </a:rPr>
                </a:br>
                <a:br>
                  <a:rPr lang="fr-BE" dirty="0">
                    <a:solidFill>
                      <a:schemeClr val="accent1"/>
                    </a:solidFill>
                  </a:rPr>
                </a:br>
                <a:r>
                  <a:rPr lang="fr-BE" dirty="0" err="1">
                    <a:solidFill>
                      <a:schemeClr val="accent1"/>
                    </a:solidFill>
                  </a:rPr>
                  <a:t>Remmen</a:t>
                </a:r>
                <a:r>
                  <a:rPr lang="fr-BE" dirty="0">
                    <a:solidFill>
                      <a:schemeClr val="accent1"/>
                    </a:solidFill>
                  </a:rPr>
                  <a:t> of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gas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geven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vinden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door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resultante</a:t>
                </a:r>
                <a:r>
                  <a:rPr lang="fr-BE" dirty="0">
                    <a:solidFill>
                      <a:schemeClr val="accent1"/>
                    </a:solidFill>
                  </a:rPr>
                  <a:t> te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bekijken</a:t>
                </a:r>
                <a:r>
                  <a:rPr lang="fr-BE" dirty="0">
                    <a:solidFill>
                      <a:schemeClr val="accent1"/>
                    </a:solidFill>
                  </a:rPr>
                  <a:t>.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resultante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achterwaards</a:t>
                </a:r>
                <a:r>
                  <a:rPr lang="fr-BE" dirty="0">
                    <a:solidFill>
                      <a:schemeClr val="accent1"/>
                    </a:solidFill>
                  </a:rPr>
                  <a:t>, MAAR dit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kracht</a:t>
                </a:r>
                <a:r>
                  <a:rPr lang="fr-BE" dirty="0">
                    <a:solidFill>
                      <a:schemeClr val="accent1"/>
                    </a:solidFill>
                  </a:rPr>
                  <a:t> OP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baan</a:t>
                </a:r>
                <a:r>
                  <a:rPr lang="fr-BE" dirty="0">
                    <a:solidFill>
                      <a:schemeClr val="accent1"/>
                    </a:solidFill>
                  </a:rPr>
                  <a:t>, dus niet op de auto. Het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omgekeerde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waar</a:t>
                </a:r>
                <a:r>
                  <a:rPr lang="fr-BE" dirty="0">
                    <a:solidFill>
                      <a:schemeClr val="accent1"/>
                    </a:solidFill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</a:rPr>
                  <a:t> de auto (je kan de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pijlen</a:t>
                </a:r>
                <a:r>
                  <a:rPr lang="fr-BE" dirty="0">
                    <a:solidFill>
                      <a:schemeClr val="accent1"/>
                    </a:solidFill>
                  </a:rPr>
                  <a:t> dus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hertekenen</a:t>
                </a:r>
                <a:r>
                  <a:rPr lang="fr-BE" dirty="0">
                    <a:solidFill>
                      <a:schemeClr val="accent1"/>
                    </a:solidFill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</a:rPr>
                  <a:t>omgekeerd</a:t>
                </a:r>
                <a:r>
                  <a:rPr lang="fr-BE" dirty="0">
                    <a:solidFill>
                      <a:schemeClr val="accent1"/>
                    </a:solidFill>
                  </a:rPr>
                  <a:t>) 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Resultante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naar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dus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geeft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gas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BE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 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Antwoord</m:t>
                    </m:r>
                    <m:r>
                      <m:rPr>
                        <m:nor/>
                      </m:rPr>
                      <a:rPr lang="fr-BE" b="1" dirty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nl-BE" b="1" i="0" dirty="0" smtClean="0">
                        <a:solidFill>
                          <a:schemeClr val="accent1"/>
                        </a:solidFill>
                        <a:sym typeface="Wingdings" panose="05000000000000000000" pitchFamily="2" charset="2"/>
                      </a:rPr>
                      <m:t>A</m:t>
                    </m:r>
                  </m:oMath>
                </a14:m>
                <a:endParaRPr lang="fr-BE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3CD1D-2791-A7DA-1D3D-D316C44F6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6" y="3429000"/>
                <a:ext cx="11342132" cy="3175397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2B7CEE20-8054-4B7E-F43B-6E1492AA62F5}"/>
              </a:ext>
            </a:extLst>
          </p:cNvPr>
          <p:cNvSpPr/>
          <p:nvPr/>
        </p:nvSpPr>
        <p:spPr>
          <a:xfrm>
            <a:off x="1063728" y="2238334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B23D1846-2DA6-B78B-192C-D476E7046DFD}"/>
              </a:ext>
            </a:extLst>
          </p:cNvPr>
          <p:cNvSpPr/>
          <p:nvPr/>
        </p:nvSpPr>
        <p:spPr>
          <a:xfrm>
            <a:off x="526209" y="2105628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7368F102-C628-BBE4-5EB8-07A2FC0B8139}"/>
              </a:ext>
            </a:extLst>
          </p:cNvPr>
          <p:cNvSpPr/>
          <p:nvPr/>
        </p:nvSpPr>
        <p:spPr>
          <a:xfrm>
            <a:off x="7382084" y="1507718"/>
            <a:ext cx="4535942" cy="1921282"/>
          </a:xfrm>
          <a:prstGeom prst="round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b="1" dirty="0">
                <a:latin typeface="Moranga Bold" pitchFamily="2" charset="77"/>
              </a:rPr>
              <a:t>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Figuur</a:t>
            </a:r>
            <a:endParaRPr lang="fr-BE" dirty="0"/>
          </a:p>
          <a:p>
            <a:endParaRPr lang="fr-BE" dirty="0"/>
          </a:p>
          <a:p>
            <a:r>
              <a:rPr lang="fr-BE" b="1" dirty="0">
                <a:latin typeface="Moranga Bold" pitchFamily="2" charset="77"/>
              </a:rPr>
              <a:t>GEVRAAGD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Waar</a:t>
            </a:r>
            <a:r>
              <a:rPr lang="fr-BE" dirty="0"/>
              <a:t> </a:t>
            </a:r>
            <a:r>
              <a:rPr lang="fr-BE" dirty="0" err="1"/>
              <a:t>zit</a:t>
            </a:r>
            <a:r>
              <a:rPr lang="fr-BE" dirty="0"/>
              <a:t> de </a:t>
            </a:r>
            <a:r>
              <a:rPr lang="fr-BE" dirty="0" err="1"/>
              <a:t>aandrijving</a:t>
            </a:r>
            <a:r>
              <a:rPr lang="fr-BE" dirty="0"/>
              <a:t>, </a:t>
            </a:r>
            <a:r>
              <a:rPr lang="fr-BE" dirty="0" err="1"/>
              <a:t>versnelling</a:t>
            </a:r>
            <a:r>
              <a:rPr lang="fr-BE" dirty="0"/>
              <a:t> of </a:t>
            </a:r>
            <a:r>
              <a:rPr lang="fr-BE" dirty="0" err="1"/>
              <a:t>afremming</a:t>
            </a:r>
            <a:r>
              <a:rPr lang="fr-BE" dirty="0"/>
              <a:t>?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15821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 </a:t>
            </a:r>
            <a:r>
              <a:rPr lang="fr-BE" dirty="0" err="1"/>
              <a:t>kennen</a:t>
            </a:r>
            <a:r>
              <a:rPr lang="fr-BE" dirty="0"/>
              <a:t> </a:t>
            </a:r>
            <a:r>
              <a:rPr lang="fr-BE" dirty="0" err="1"/>
              <a:t>leerstof</a:t>
            </a:r>
            <a:r>
              <a:rPr lang="fr-BE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2B07F-5F97-C90D-45B4-689C2978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553679"/>
          </a:xfrm>
        </p:spPr>
        <p:txBody>
          <a:bodyPr numCol="2">
            <a:normAutofit fontScale="92500" lnSpcReduction="10000"/>
          </a:bodyPr>
          <a:lstStyle/>
          <a:p>
            <a:r>
              <a:rPr lang="nl-NL" dirty="0"/>
              <a:t>Ontbinden van vectoriële grootheden volgens orthogonale assen </a:t>
            </a:r>
          </a:p>
          <a:p>
            <a:r>
              <a:rPr lang="nl-NL" dirty="0"/>
              <a:t>Samenstellen van vectoriële grootheden in een vlak </a:t>
            </a:r>
          </a:p>
          <a:p>
            <a:r>
              <a:rPr lang="nl-NL" dirty="0"/>
              <a:t>Traagheidsbeginsel </a:t>
            </a:r>
          </a:p>
          <a:p>
            <a:r>
              <a:rPr lang="nl-NL" dirty="0"/>
              <a:t>Tweede wet van newton, eenheid newton </a:t>
            </a:r>
          </a:p>
          <a:p>
            <a:r>
              <a:rPr lang="nl-NL" dirty="0"/>
              <a:t>Het onafhankelijkheidsbeginsel bij meerdere krachten op eenzelfde voorwerp </a:t>
            </a:r>
          </a:p>
          <a:p>
            <a:r>
              <a:rPr lang="nl-NL" dirty="0"/>
              <a:t>Actie en reactie </a:t>
            </a:r>
          </a:p>
          <a:p>
            <a:r>
              <a:rPr lang="nl-NL" dirty="0"/>
              <a:t>Arbeid geleverd door een constante kracht die niet evenwijdig is met de verplaatsing </a:t>
            </a:r>
          </a:p>
          <a:p>
            <a:r>
              <a:rPr lang="nl-NL" dirty="0"/>
              <a:t>Vermogen </a:t>
            </a:r>
          </a:p>
          <a:p>
            <a:r>
              <a:rPr lang="nl-NL" dirty="0"/>
              <a:t>Grafische interpretatie van arbeid als oppervlakte onder de curve van de kracht als functie van de positie</a:t>
            </a:r>
          </a:p>
          <a:p>
            <a:r>
              <a:rPr lang="nl-NL" dirty="0"/>
              <a:t>Arbeid geleverd door zwaartekracht </a:t>
            </a:r>
          </a:p>
          <a:p>
            <a:r>
              <a:rPr lang="nl-NL" dirty="0"/>
              <a:t>Arbeid geleverd door de veerkracht </a:t>
            </a:r>
          </a:p>
          <a:p>
            <a:r>
              <a:rPr lang="nl-NL" dirty="0"/>
              <a:t>Verband tussen arbeid en kinetische energie </a:t>
            </a:r>
          </a:p>
          <a:p>
            <a:r>
              <a:rPr lang="nl-NL" dirty="0"/>
              <a:t>Wet van behoud van mechanische energie </a:t>
            </a:r>
          </a:p>
          <a:p>
            <a:r>
              <a:rPr lang="nl-NL" dirty="0"/>
              <a:t>Gravitatiekracht </a:t>
            </a:r>
          </a:p>
          <a:p>
            <a:r>
              <a:rPr lang="nl-NL" dirty="0"/>
              <a:t>Zwaartekracht, zwaarteveldsterkte (valversnelling), gewicht, potentiële energie in het zwaartekrachtveld </a:t>
            </a:r>
          </a:p>
          <a:p>
            <a:r>
              <a:rPr lang="nl-NL" dirty="0"/>
              <a:t>Potentiële energie opgeslagen in een elastisch systeem </a:t>
            </a:r>
          </a:p>
          <a:p>
            <a:r>
              <a:rPr lang="nl-NL" dirty="0"/>
              <a:t>Eenparig cirkelvormige beweging (ECB) </a:t>
            </a:r>
          </a:p>
          <a:p>
            <a:r>
              <a:rPr lang="nl-NL" dirty="0"/>
              <a:t>Periode, frequentie, baansnelheid, hoeksnelheid van ECB </a:t>
            </a:r>
          </a:p>
          <a:p>
            <a:r>
              <a:rPr lang="nl-NL" dirty="0"/>
              <a:t>Centripetaalkracht bij een ECB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998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 </a:t>
            </a:r>
            <a:r>
              <a:rPr lang="fr-BE" dirty="0" err="1"/>
              <a:t>kennen</a:t>
            </a:r>
            <a:r>
              <a:rPr lang="fr-BE" dirty="0"/>
              <a:t> </a:t>
            </a:r>
            <a:r>
              <a:rPr lang="fr-BE" dirty="0" err="1"/>
              <a:t>leerstof</a:t>
            </a:r>
            <a:r>
              <a:rPr lang="fr-BE" dirty="0"/>
              <a:t> 2024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BF3A4E92-7D48-7482-8FE6-A57DDECFF48E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Héél</a:t>
            </a:r>
            <a:r>
              <a:rPr lang="fr-BE" sz="2400" dirty="0"/>
              <a:t> </a:t>
            </a:r>
            <a:r>
              <a:rPr lang="fr-BE" sz="2400" dirty="0" err="1"/>
              <a:t>wat</a:t>
            </a:r>
            <a:r>
              <a:rPr lang="fr-BE" sz="2400" dirty="0"/>
              <a:t> formules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AF40384F-6503-BAF2-7009-47635763AF9E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8E4A1D81-2665-EF59-EA15-8045CE487A01}"/>
              </a:ext>
            </a:extLst>
          </p:cNvPr>
          <p:cNvSpPr/>
          <p:nvPr/>
        </p:nvSpPr>
        <p:spPr>
          <a:xfrm>
            <a:off x="2782124" y="3230605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Wetten</a:t>
            </a:r>
            <a:r>
              <a:rPr lang="fr-BE" sz="2400" dirty="0"/>
              <a:t> van Newton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75F87C96-0E4F-0F64-6B7A-89EC379ABE9F}"/>
              </a:ext>
            </a:extLst>
          </p:cNvPr>
          <p:cNvSpPr/>
          <p:nvPr/>
        </p:nvSpPr>
        <p:spPr>
          <a:xfrm>
            <a:off x="2244605" y="3097899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0EA95254-0F79-B870-C26B-1353FFE277FF}"/>
              </a:ext>
            </a:extLst>
          </p:cNvPr>
          <p:cNvSpPr/>
          <p:nvPr/>
        </p:nvSpPr>
        <p:spPr>
          <a:xfrm>
            <a:off x="2782124" y="4441567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Vectoren</a:t>
            </a:r>
            <a:endParaRPr lang="fr-BE" sz="2400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996D73A0-658F-4D07-BE3A-4393CC26BD18}"/>
              </a:ext>
            </a:extLst>
          </p:cNvPr>
          <p:cNvSpPr/>
          <p:nvPr/>
        </p:nvSpPr>
        <p:spPr>
          <a:xfrm>
            <a:off x="2244605" y="4308861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3</a:t>
            </a:r>
          </a:p>
        </p:txBody>
      </p:sp>
      <p:sp>
        <p:nvSpPr>
          <p:cNvPr id="13" name="Rectangle: Rounded Corners 3">
            <a:extLst>
              <a:ext uri="{FF2B5EF4-FFF2-40B4-BE49-F238E27FC236}">
                <a16:creationId xmlns:a16="http://schemas.microsoft.com/office/drawing/2014/main" id="{8E653955-1180-EB10-6B29-307AE10EC7D0}"/>
              </a:ext>
            </a:extLst>
          </p:cNvPr>
          <p:cNvSpPr/>
          <p:nvPr/>
        </p:nvSpPr>
        <p:spPr>
          <a:xfrm>
            <a:off x="2782124" y="5652529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/>
              <a:t>ECB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4C030EC9-883C-3D2A-D02F-1E756404DF64}"/>
              </a:ext>
            </a:extLst>
          </p:cNvPr>
          <p:cNvSpPr/>
          <p:nvPr/>
        </p:nvSpPr>
        <p:spPr>
          <a:xfrm>
            <a:off x="2244605" y="5519823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69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950E61-DE3D-A435-8A16-E8680A6BF7E6}"/>
              </a:ext>
            </a:extLst>
          </p:cNvPr>
          <p:cNvSpPr/>
          <p:nvPr/>
        </p:nvSpPr>
        <p:spPr>
          <a:xfrm>
            <a:off x="2114716" y="3168821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Aantrekking</a:t>
            </a:r>
            <a:r>
              <a:rPr lang="fr-BE" dirty="0">
                <a:solidFill>
                  <a:schemeClr val="accent1"/>
                </a:solidFill>
              </a:rPr>
              <a:t> van de </a:t>
            </a:r>
            <a:r>
              <a:rPr lang="fr-BE" dirty="0" err="1">
                <a:solidFill>
                  <a:schemeClr val="accent1"/>
                </a:solidFill>
              </a:rPr>
              <a:t>aarde</a:t>
            </a:r>
            <a:r>
              <a:rPr lang="fr-BE" dirty="0">
                <a:solidFill>
                  <a:schemeClr val="accent1"/>
                </a:solidFill>
              </a:rPr>
              <a:t> (</a:t>
            </a:r>
            <a:r>
              <a:rPr lang="fr-BE" dirty="0" err="1">
                <a:solidFill>
                  <a:schemeClr val="accent1"/>
                </a:solidFill>
              </a:rPr>
              <a:t>meestal</a:t>
            </a:r>
            <a:r>
              <a:rPr lang="fr-BE" dirty="0">
                <a:solidFill>
                  <a:schemeClr val="accent1"/>
                </a:solidFill>
              </a:rPr>
              <a:t>, met g = 9,81 kg/N) op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voorwerp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br>
              <a:rPr lang="fr-BE" dirty="0">
                <a:solidFill>
                  <a:schemeClr val="accent1"/>
                </a:solidFill>
              </a:rPr>
            </a:br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Loodrecht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naar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beneden</a:t>
            </a:r>
            <a:r>
              <a:rPr lang="fr-BE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57C0C-315C-D736-7ACF-18CE04168E35}"/>
              </a:ext>
            </a:extLst>
          </p:cNvPr>
          <p:cNvSpPr/>
          <p:nvPr/>
        </p:nvSpPr>
        <p:spPr>
          <a:xfrm>
            <a:off x="2114716" y="4000506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De </a:t>
            </a:r>
            <a:r>
              <a:rPr lang="fr-BE" dirty="0" err="1">
                <a:solidFill>
                  <a:schemeClr val="accent1"/>
                </a:solidFill>
              </a:rPr>
              <a:t>kracht</a:t>
            </a:r>
            <a:r>
              <a:rPr lang="fr-BE" dirty="0">
                <a:solidFill>
                  <a:schemeClr val="accent1"/>
                </a:solidFill>
              </a:rPr>
              <a:t> die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veer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uitoefent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r>
              <a:rPr lang="fr-BE" dirty="0" err="1">
                <a:solidFill>
                  <a:schemeClr val="accent1"/>
                </a:solidFill>
              </a:rPr>
              <a:t>Belangrijk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hierbij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zijn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uitrekking</a:t>
            </a:r>
            <a:r>
              <a:rPr lang="fr-BE" dirty="0">
                <a:solidFill>
                  <a:schemeClr val="accent1"/>
                </a:solidFill>
              </a:rPr>
              <a:t> (of </a:t>
            </a:r>
            <a:r>
              <a:rPr lang="fr-BE" dirty="0" err="1">
                <a:solidFill>
                  <a:schemeClr val="accent1"/>
                </a:solidFill>
              </a:rPr>
              <a:t>induwing</a:t>
            </a:r>
            <a:r>
              <a:rPr lang="fr-BE" dirty="0">
                <a:solidFill>
                  <a:schemeClr val="accent1"/>
                </a:solidFill>
              </a:rPr>
              <a:t>) 	van de </a:t>
            </a:r>
            <a:r>
              <a:rPr lang="fr-BE" dirty="0" err="1">
                <a:solidFill>
                  <a:schemeClr val="accent1"/>
                </a:solidFill>
              </a:rPr>
              <a:t>veer</a:t>
            </a:r>
            <a:r>
              <a:rPr lang="fr-BE" dirty="0">
                <a:solidFill>
                  <a:schemeClr val="accent1"/>
                </a:solidFill>
              </a:rPr>
              <a:t> en de </a:t>
            </a:r>
            <a:r>
              <a:rPr lang="fr-BE" dirty="0" err="1">
                <a:solidFill>
                  <a:schemeClr val="accent1"/>
                </a:solidFill>
              </a:rPr>
              <a:t>veerconstante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B17F2CC-123F-C916-6245-8792D4CE1E93}"/>
              </a:ext>
            </a:extLst>
          </p:cNvPr>
          <p:cNvSpPr/>
          <p:nvPr/>
        </p:nvSpPr>
        <p:spPr>
          <a:xfrm>
            <a:off x="2114716" y="4824025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Uitbreiding</a:t>
            </a:r>
            <a:r>
              <a:rPr lang="fr-BE" dirty="0">
                <a:solidFill>
                  <a:schemeClr val="accent1"/>
                </a:solidFill>
              </a:rPr>
              <a:t> van de </a:t>
            </a:r>
            <a:r>
              <a:rPr lang="fr-BE" dirty="0" err="1">
                <a:solidFill>
                  <a:schemeClr val="accent1"/>
                </a:solidFill>
              </a:rPr>
              <a:t>zwaartekracht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waarbij</a:t>
            </a:r>
            <a:r>
              <a:rPr lang="fr-BE" dirty="0">
                <a:solidFill>
                  <a:schemeClr val="accent1"/>
                </a:solidFill>
              </a:rPr>
              <a:t> men </a:t>
            </a:r>
            <a:r>
              <a:rPr lang="fr-BE" dirty="0" err="1">
                <a:solidFill>
                  <a:schemeClr val="accent1"/>
                </a:solidFill>
              </a:rPr>
              <a:t>onderscheid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maakt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tussen</a:t>
            </a:r>
            <a:r>
              <a:rPr lang="fr-BE" dirty="0">
                <a:solidFill>
                  <a:schemeClr val="accent1"/>
                </a:solidFill>
              </a:rPr>
              <a:t> 	</a:t>
            </a:r>
            <a:r>
              <a:rPr lang="fr-BE" dirty="0" err="1">
                <a:solidFill>
                  <a:schemeClr val="accent1"/>
                </a:solidFill>
              </a:rPr>
              <a:t>verschillende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lichamen</a:t>
            </a:r>
            <a:r>
              <a:rPr lang="fr-BE" dirty="0">
                <a:solidFill>
                  <a:schemeClr val="accent1"/>
                </a:solidFill>
              </a:rPr>
              <a:t> en de </a:t>
            </a:r>
            <a:r>
              <a:rPr lang="fr-BE" dirty="0" err="1">
                <a:solidFill>
                  <a:schemeClr val="accent1"/>
                </a:solidFill>
              </a:rPr>
              <a:t>afstand</a:t>
            </a:r>
            <a:r>
              <a:rPr lang="fr-BE" dirty="0">
                <a:solidFill>
                  <a:schemeClr val="accent1"/>
                </a:solidFill>
              </a:rPr>
              <a:t> van </a:t>
            </a:r>
            <a:r>
              <a:rPr lang="fr-BE" dirty="0" err="1">
                <a:solidFill>
                  <a:schemeClr val="accent1"/>
                </a:solidFill>
              </a:rPr>
              <a:t>deze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lichamen</a:t>
            </a:r>
            <a:r>
              <a:rPr lang="fr-BE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28A10D-A04B-3AFC-BB31-6E07FFDBFFB0}"/>
              </a:ext>
            </a:extLst>
          </p:cNvPr>
          <p:cNvSpPr/>
          <p:nvPr/>
        </p:nvSpPr>
        <p:spPr>
          <a:xfrm>
            <a:off x="2114716" y="5655710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De </a:t>
            </a:r>
            <a:r>
              <a:rPr lang="fr-BE" dirty="0" err="1">
                <a:solidFill>
                  <a:schemeClr val="accent1"/>
                </a:solidFill>
              </a:rPr>
              <a:t>kracht</a:t>
            </a:r>
            <a:r>
              <a:rPr lang="fr-BE" dirty="0">
                <a:solidFill>
                  <a:schemeClr val="accent1"/>
                </a:solidFill>
              </a:rPr>
              <a:t> die </a:t>
            </a:r>
            <a:r>
              <a:rPr lang="fr-BE" dirty="0" err="1">
                <a:solidFill>
                  <a:schemeClr val="accent1"/>
                </a:solidFill>
              </a:rPr>
              <a:t>loodrecht</a:t>
            </a:r>
            <a:r>
              <a:rPr lang="fr-BE" dirty="0">
                <a:solidFill>
                  <a:schemeClr val="accent1"/>
                </a:solidFill>
              </a:rPr>
              <a:t> op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oppervlak</a:t>
            </a:r>
            <a:r>
              <a:rPr lang="fr-BE" dirty="0">
                <a:solidFill>
                  <a:schemeClr val="accent1"/>
                </a:solidFill>
              </a:rPr>
              <a:t> die het </a:t>
            </a:r>
            <a:r>
              <a:rPr lang="fr-BE" dirty="0" err="1">
                <a:solidFill>
                  <a:schemeClr val="accent1"/>
                </a:solidFill>
              </a:rPr>
              <a:t>binnendringen</a:t>
            </a:r>
            <a:r>
              <a:rPr lang="fr-BE" dirty="0">
                <a:solidFill>
                  <a:schemeClr val="accent1"/>
                </a:solidFill>
              </a:rPr>
              <a:t> van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voorwerp</a:t>
            </a:r>
            <a:r>
              <a:rPr lang="fr-BE" dirty="0">
                <a:solidFill>
                  <a:schemeClr val="accent1"/>
                </a:solidFill>
              </a:rPr>
              <a:t> 	</a:t>
            </a:r>
            <a:r>
              <a:rPr lang="fr-BE" dirty="0" err="1">
                <a:solidFill>
                  <a:schemeClr val="accent1"/>
                </a:solidFill>
              </a:rPr>
              <a:t>tegenwerkt</a:t>
            </a:r>
            <a:r>
              <a:rPr lang="fr-BE" dirty="0">
                <a:solidFill>
                  <a:schemeClr val="accent1"/>
                </a:solidFill>
              </a:rPr>
              <a:t> (</a:t>
            </a:r>
            <a:r>
              <a:rPr lang="fr-BE" dirty="0" err="1">
                <a:solidFill>
                  <a:schemeClr val="accent1"/>
                </a:solidFill>
              </a:rPr>
              <a:t>bijvoorbeeld</a:t>
            </a:r>
            <a:r>
              <a:rPr lang="fr-BE" dirty="0">
                <a:solidFill>
                  <a:schemeClr val="accent1"/>
                </a:solidFill>
              </a:rPr>
              <a:t>: </a:t>
            </a:r>
            <a:r>
              <a:rPr lang="fr-BE" dirty="0" err="1">
                <a:solidFill>
                  <a:schemeClr val="accent1"/>
                </a:solidFill>
              </a:rPr>
              <a:t>Hoe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komt</a:t>
            </a:r>
            <a:r>
              <a:rPr lang="fr-BE" dirty="0">
                <a:solidFill>
                  <a:schemeClr val="accent1"/>
                </a:solidFill>
              </a:rPr>
              <a:t> het </a:t>
            </a:r>
            <a:r>
              <a:rPr lang="fr-BE" dirty="0" err="1">
                <a:solidFill>
                  <a:schemeClr val="accent1"/>
                </a:solidFill>
              </a:rPr>
              <a:t>dat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wij</a:t>
            </a:r>
            <a:r>
              <a:rPr lang="fr-BE" dirty="0">
                <a:solidFill>
                  <a:schemeClr val="accent1"/>
                </a:solidFill>
              </a:rPr>
              <a:t> niet </a:t>
            </a:r>
            <a:r>
              <a:rPr lang="fr-BE" dirty="0" err="1">
                <a:solidFill>
                  <a:schemeClr val="accent1"/>
                </a:solidFill>
              </a:rPr>
              <a:t>door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aarde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vallen</a:t>
            </a:r>
            <a:r>
              <a:rPr lang="fr-BE" dirty="0">
                <a:solidFill>
                  <a:schemeClr val="accent1"/>
                </a:solidFill>
              </a:rPr>
              <a:t>?)</a:t>
            </a: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DFE74A61-DB05-1920-9118-6B567B372030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Héél</a:t>
            </a:r>
            <a:r>
              <a:rPr lang="fr-BE" sz="2400" dirty="0"/>
              <a:t> </a:t>
            </a:r>
            <a:r>
              <a:rPr lang="fr-BE" sz="2400" dirty="0" err="1"/>
              <a:t>wat</a:t>
            </a:r>
            <a:r>
              <a:rPr lang="fr-BE" sz="2400" dirty="0"/>
              <a:t> formules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186C8445-6F5A-9489-A55D-D6D3B5439F8A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02ED6394-BD8E-59AF-1665-731E7C1BB82A}"/>
              </a:ext>
            </a:extLst>
          </p:cNvPr>
          <p:cNvSpPr/>
          <p:nvPr/>
        </p:nvSpPr>
        <p:spPr>
          <a:xfrm>
            <a:off x="756597" y="3151086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err="1"/>
              <a:t>Zwaartekracht</a:t>
            </a:r>
            <a:endParaRPr lang="fr-BE" sz="2000" dirty="0"/>
          </a:p>
        </p:txBody>
      </p:sp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id="{1C2ED5EB-6A34-2EA9-3B77-D7CA51C4F935}"/>
              </a:ext>
            </a:extLst>
          </p:cNvPr>
          <p:cNvSpPr/>
          <p:nvPr/>
        </p:nvSpPr>
        <p:spPr>
          <a:xfrm>
            <a:off x="756597" y="3990182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err="1"/>
              <a:t>Veerkracht</a:t>
            </a:r>
            <a:endParaRPr lang="fr-BE" sz="2000" dirty="0"/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ECB47722-6B95-7DA4-3E04-9A7F8EC7E6F4}"/>
              </a:ext>
            </a:extLst>
          </p:cNvPr>
          <p:cNvSpPr/>
          <p:nvPr/>
        </p:nvSpPr>
        <p:spPr>
          <a:xfrm>
            <a:off x="756597" y="4818520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err="1"/>
              <a:t>Gravitatiekracht</a:t>
            </a:r>
            <a:endParaRPr lang="fr-BE" dirty="0"/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6288549B-2930-2639-8AA2-16543ACB23C2}"/>
              </a:ext>
            </a:extLst>
          </p:cNvPr>
          <p:cNvSpPr/>
          <p:nvPr/>
        </p:nvSpPr>
        <p:spPr>
          <a:xfrm>
            <a:off x="756597" y="5646859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err="1"/>
              <a:t>Normaalkracht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9749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8510FFD3-1F28-76A6-F601-C0679F6754E4}"/>
              </a:ext>
            </a:extLst>
          </p:cNvPr>
          <p:cNvSpPr/>
          <p:nvPr/>
        </p:nvSpPr>
        <p:spPr>
          <a:xfrm>
            <a:off x="2114716" y="3168821"/>
            <a:ext cx="9638259" cy="235465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50" dirty="0">
                <a:solidFill>
                  <a:schemeClr val="accent1"/>
                </a:solidFill>
              </a:rPr>
              <a:t>          </a:t>
            </a:r>
            <a:r>
              <a:rPr lang="fr-BE" sz="1650" dirty="0" err="1">
                <a:solidFill>
                  <a:schemeClr val="accent1"/>
                </a:solidFill>
              </a:rPr>
              <a:t>Arbeid</a:t>
            </a:r>
            <a:r>
              <a:rPr lang="fr-BE" sz="1650" dirty="0">
                <a:solidFill>
                  <a:schemeClr val="accent1"/>
                </a:solidFill>
              </a:rPr>
              <a:t> </a:t>
            </a:r>
            <a:r>
              <a:rPr lang="fr-BE" sz="1650" dirty="0" err="1">
                <a:solidFill>
                  <a:schemeClr val="accent1"/>
                </a:solidFill>
              </a:rPr>
              <a:t>is</a:t>
            </a:r>
            <a:r>
              <a:rPr lang="fr-BE" sz="1650" dirty="0">
                <a:solidFill>
                  <a:schemeClr val="accent1"/>
                </a:solidFill>
              </a:rPr>
              <a:t> </a:t>
            </a:r>
            <a:r>
              <a:rPr lang="fr-BE" sz="1650" dirty="0" err="1">
                <a:solidFill>
                  <a:schemeClr val="accent1"/>
                </a:solidFill>
              </a:rPr>
              <a:t>een</a:t>
            </a:r>
            <a:r>
              <a:rPr lang="fr-BE" sz="1650" dirty="0">
                <a:solidFill>
                  <a:schemeClr val="accent1"/>
                </a:solidFill>
              </a:rPr>
              <a:t> </a:t>
            </a:r>
            <a:r>
              <a:rPr lang="fr-BE" sz="1650" dirty="0" err="1">
                <a:solidFill>
                  <a:schemeClr val="accent1"/>
                </a:solidFill>
              </a:rPr>
              <a:t>kracht</a:t>
            </a:r>
            <a:r>
              <a:rPr lang="fr-BE" sz="1650" dirty="0">
                <a:solidFill>
                  <a:schemeClr val="accent1"/>
                </a:solidFill>
              </a:rPr>
              <a:t> x </a:t>
            </a:r>
            <a:r>
              <a:rPr lang="fr-BE" sz="1650" dirty="0" err="1">
                <a:solidFill>
                  <a:schemeClr val="accent1"/>
                </a:solidFill>
              </a:rPr>
              <a:t>verplaatsing</a:t>
            </a:r>
            <a:r>
              <a:rPr lang="fr-BE" sz="1650" dirty="0">
                <a:solidFill>
                  <a:schemeClr val="accent1"/>
                </a:solidFill>
              </a:rPr>
              <a:t>. </a:t>
            </a:r>
            <a:r>
              <a:rPr lang="fr-BE" sz="1650" dirty="0" err="1">
                <a:solidFill>
                  <a:schemeClr val="accent1"/>
                </a:solidFill>
              </a:rPr>
              <a:t>Deze</a:t>
            </a:r>
            <a:r>
              <a:rPr lang="fr-BE" sz="1650" dirty="0">
                <a:solidFill>
                  <a:schemeClr val="accent1"/>
                </a:solidFill>
              </a:rPr>
              <a:t> kan dus </a:t>
            </a:r>
            <a:r>
              <a:rPr lang="fr-BE" sz="1650" dirty="0" err="1">
                <a:solidFill>
                  <a:schemeClr val="accent1"/>
                </a:solidFill>
              </a:rPr>
              <a:t>altijd</a:t>
            </a:r>
            <a:r>
              <a:rPr lang="fr-BE" sz="1650" dirty="0">
                <a:solidFill>
                  <a:schemeClr val="accent1"/>
                </a:solidFill>
              </a:rPr>
              <a:t> </a:t>
            </a:r>
            <a:r>
              <a:rPr lang="fr-BE" sz="1650" dirty="0" err="1">
                <a:solidFill>
                  <a:schemeClr val="accent1"/>
                </a:solidFill>
              </a:rPr>
              <a:t>opgesteld</a:t>
            </a:r>
            <a:r>
              <a:rPr lang="fr-BE" sz="1650" dirty="0">
                <a:solidFill>
                  <a:schemeClr val="accent1"/>
                </a:solidFill>
              </a:rPr>
              <a:t> </a:t>
            </a:r>
            <a:r>
              <a:rPr lang="fr-BE" sz="1650" dirty="0" err="1">
                <a:solidFill>
                  <a:schemeClr val="accent1"/>
                </a:solidFill>
              </a:rPr>
              <a:t>worden</a:t>
            </a:r>
            <a:r>
              <a:rPr lang="fr-BE" sz="1650" dirty="0">
                <a:solidFill>
                  <a:schemeClr val="accent1"/>
                </a:solidFill>
              </a:rPr>
              <a:t> via F*x </a:t>
            </a:r>
            <a:br>
              <a:rPr lang="fr-BE" sz="1650" dirty="0">
                <a:solidFill>
                  <a:schemeClr val="accent1"/>
                </a:solidFill>
              </a:rPr>
            </a:br>
            <a:r>
              <a:rPr lang="fr-BE" sz="1650" dirty="0" err="1">
                <a:solidFill>
                  <a:schemeClr val="accent1"/>
                </a:solidFill>
              </a:rPr>
              <a:t>Bij</a:t>
            </a:r>
            <a:r>
              <a:rPr lang="fr-BE" sz="1650" dirty="0">
                <a:solidFill>
                  <a:schemeClr val="accent1"/>
                </a:solidFill>
              </a:rPr>
              <a:t> </a:t>
            </a:r>
            <a:r>
              <a:rPr lang="fr-BE" sz="1650" dirty="0" err="1">
                <a:solidFill>
                  <a:schemeClr val="accent1"/>
                </a:solidFill>
              </a:rPr>
              <a:t>zwaartekracht</a:t>
            </a:r>
            <a:r>
              <a:rPr lang="fr-BE" sz="1650" dirty="0">
                <a:solidFill>
                  <a:schemeClr val="accent1"/>
                </a:solidFill>
              </a:rPr>
              <a:t> = </a:t>
            </a:r>
            <a:r>
              <a:rPr lang="fr-BE" sz="1650" dirty="0" err="1">
                <a:solidFill>
                  <a:schemeClr val="accent1"/>
                </a:solidFill>
              </a:rPr>
              <a:t>F</a:t>
            </a:r>
            <a:r>
              <a:rPr lang="fr-BE" sz="1650" baseline="-25000" dirty="0" err="1">
                <a:solidFill>
                  <a:schemeClr val="accent1"/>
                </a:solidFill>
              </a:rPr>
              <a:t>z</a:t>
            </a:r>
            <a:r>
              <a:rPr lang="fr-BE" sz="1650" dirty="0">
                <a:solidFill>
                  <a:schemeClr val="accent1"/>
                </a:solidFill>
              </a:rPr>
              <a:t>*x= m*g*h</a:t>
            </a:r>
          </a:p>
          <a:p>
            <a:pPr algn="ctr"/>
            <a:br>
              <a:rPr lang="fr-BE" sz="1650" dirty="0">
                <a:solidFill>
                  <a:schemeClr val="accent1"/>
                </a:solidFill>
              </a:rPr>
            </a:br>
            <a:r>
              <a:rPr lang="fr-BE" sz="1650" dirty="0" err="1">
                <a:solidFill>
                  <a:schemeClr val="accent1"/>
                </a:solidFill>
              </a:rPr>
              <a:t>Bij</a:t>
            </a:r>
            <a:r>
              <a:rPr lang="fr-BE" sz="1650" dirty="0">
                <a:solidFill>
                  <a:schemeClr val="accent1"/>
                </a:solidFill>
              </a:rPr>
              <a:t> </a:t>
            </a:r>
            <a:r>
              <a:rPr lang="fr-BE" sz="1650" dirty="0" err="1">
                <a:solidFill>
                  <a:schemeClr val="accent1"/>
                </a:solidFill>
              </a:rPr>
              <a:t>veerkracht</a:t>
            </a:r>
            <a:r>
              <a:rPr lang="fr-BE" sz="1650" dirty="0">
                <a:solidFill>
                  <a:schemeClr val="accent1"/>
                </a:solidFill>
              </a:rPr>
              <a:t> = </a:t>
            </a:r>
            <a:r>
              <a:rPr lang="fr-BE" sz="1650" dirty="0" err="1">
                <a:solidFill>
                  <a:schemeClr val="accent1"/>
                </a:solidFill>
              </a:rPr>
              <a:t>F</a:t>
            </a:r>
            <a:r>
              <a:rPr lang="fr-BE" sz="1650" baseline="-25000" dirty="0" err="1">
                <a:solidFill>
                  <a:schemeClr val="accent1"/>
                </a:solidFill>
              </a:rPr>
              <a:t>v</a:t>
            </a:r>
            <a:r>
              <a:rPr lang="fr-BE" sz="1650" dirty="0">
                <a:solidFill>
                  <a:schemeClr val="accent1"/>
                </a:solidFill>
              </a:rPr>
              <a:t>*x 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 Hier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moet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men er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rekening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mee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houden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dat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de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kracht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verandert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(niet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zoals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bij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F</a:t>
            </a:r>
            <a:r>
              <a:rPr lang="fr-BE" sz="1650" baseline="-25000" dirty="0" err="1">
                <a:solidFill>
                  <a:schemeClr val="accent1"/>
                </a:solidFill>
                <a:sym typeface="Wingdings" panose="05000000000000000000" pitchFamily="2" charset="2"/>
              </a:rPr>
              <a:t>z</a:t>
            </a:r>
            <a:r>
              <a:rPr lang="fr-BE" sz="1650" baseline="-250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waar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deze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altijd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gelijk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blijft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)</a:t>
            </a:r>
          </a:p>
          <a:p>
            <a:pPr algn="ctr"/>
            <a:endParaRPr lang="fr-BE" sz="1650" dirty="0">
              <a:solidFill>
                <a:schemeClr val="accent1"/>
              </a:solidFill>
              <a:sym typeface="Wingdings" panose="05000000000000000000" pitchFamily="2" charset="2"/>
            </a:endParaRPr>
          </a:p>
          <a:p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Kinetische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energie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vloeit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ook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uit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de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arbeid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.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Arbeid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kan </a:t>
            </a:r>
            <a:b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grafisch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op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een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Fx-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grafiek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worden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afgelezen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als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 de </a:t>
            </a:r>
            <a:r>
              <a:rPr lang="fr-BE" sz="1650" dirty="0" err="1">
                <a:solidFill>
                  <a:schemeClr val="accent1"/>
                </a:solidFill>
                <a:sym typeface="Wingdings" panose="05000000000000000000" pitchFamily="2" charset="2"/>
              </a:rPr>
              <a:t>integraal</a:t>
            </a:r>
            <a:r>
              <a:rPr lang="fr-BE" sz="1650" dirty="0">
                <a:solidFill>
                  <a:schemeClr val="accent1"/>
                </a:solidFill>
                <a:sym typeface="Wingdings" panose="05000000000000000000" pitchFamily="2" charset="2"/>
              </a:rPr>
              <a:t>!</a:t>
            </a:r>
            <a:endParaRPr lang="fr-BE" sz="1650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681550-53F5-7D17-A16E-A163E491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8602" y="4346146"/>
            <a:ext cx="2468236" cy="120616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6B6419-1346-4013-E380-1B3D7653ED86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Héél</a:t>
            </a:r>
            <a:r>
              <a:rPr lang="fr-BE" sz="2400" dirty="0"/>
              <a:t> </a:t>
            </a:r>
            <a:r>
              <a:rPr lang="fr-BE" sz="2400" dirty="0" err="1"/>
              <a:t>wat</a:t>
            </a:r>
            <a:r>
              <a:rPr lang="fr-BE" sz="2400" dirty="0"/>
              <a:t> formules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895BBB62-9CC3-C409-6BB9-BE5A0914E5E4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94D0E905-5226-1310-1E5C-65F1A18AA399}"/>
              </a:ext>
            </a:extLst>
          </p:cNvPr>
          <p:cNvSpPr/>
          <p:nvPr/>
        </p:nvSpPr>
        <p:spPr>
          <a:xfrm>
            <a:off x="756597" y="3151086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err="1"/>
              <a:t>Arbeid</a:t>
            </a:r>
            <a:endParaRPr lang="fr-BE" sz="2000" dirty="0"/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EB8090C4-0C6A-AAA1-02A4-8103ED17BE9B}"/>
              </a:ext>
            </a:extLst>
          </p:cNvPr>
          <p:cNvSpPr/>
          <p:nvPr/>
        </p:nvSpPr>
        <p:spPr>
          <a:xfrm>
            <a:off x="2114716" y="5666501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      </a:t>
            </a:r>
            <a:r>
              <a:rPr lang="fr-BE" dirty="0" err="1">
                <a:solidFill>
                  <a:schemeClr val="accent1"/>
                </a:solidFill>
              </a:rPr>
              <a:t>Vermogen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is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arbeid</a:t>
            </a:r>
            <a:r>
              <a:rPr lang="fr-BE" dirty="0">
                <a:solidFill>
                  <a:schemeClr val="accent1"/>
                </a:solidFill>
              </a:rPr>
              <a:t> (of Energie) </a:t>
            </a:r>
            <a:r>
              <a:rPr lang="fr-BE" dirty="0" err="1">
                <a:solidFill>
                  <a:schemeClr val="accent1"/>
                </a:solidFill>
              </a:rPr>
              <a:t>gedeeld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door</a:t>
            </a:r>
            <a:r>
              <a:rPr lang="fr-BE" dirty="0">
                <a:solidFill>
                  <a:schemeClr val="accent1"/>
                </a:solidFill>
              </a:rPr>
              <a:t> de </a:t>
            </a:r>
            <a:r>
              <a:rPr lang="fr-BE" dirty="0" err="1">
                <a:solidFill>
                  <a:schemeClr val="accent1"/>
                </a:solidFill>
              </a:rPr>
              <a:t>tijd</a:t>
            </a:r>
            <a:r>
              <a:rPr lang="fr-BE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275EB74D-25D3-048F-03AC-03EAE61BC9C5}"/>
              </a:ext>
            </a:extLst>
          </p:cNvPr>
          <p:cNvSpPr/>
          <p:nvPr/>
        </p:nvSpPr>
        <p:spPr>
          <a:xfrm>
            <a:off x="756597" y="5656177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err="1"/>
              <a:t>Vermogen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23455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4">
                <a:extLst>
                  <a:ext uri="{FF2B5EF4-FFF2-40B4-BE49-F238E27FC236}">
                    <a16:creationId xmlns:a16="http://schemas.microsoft.com/office/drawing/2014/main" id="{D1ECBCBA-E82C-A861-F4E5-EDC7D9790486}"/>
                  </a:ext>
                </a:extLst>
              </p:cNvPr>
              <p:cNvSpPr/>
              <p:nvPr/>
            </p:nvSpPr>
            <p:spPr>
              <a:xfrm>
                <a:off x="2114716" y="3168820"/>
                <a:ext cx="9638259" cy="3306121"/>
              </a:xfrm>
              <a:prstGeom prst="roundRect">
                <a:avLst/>
              </a:prstGeom>
              <a:noFill/>
              <a:ln w="381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             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Kinetische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vloeit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voort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uit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arbeid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b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</a:b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zo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de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potentiele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immers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F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sSup>
                        <m:sSup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∆</m:t>
                              </m:r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p>
                      </m:sSup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d>
                        <m:d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∗∆</m:t>
                          </m:r>
                          <m:sSup>
                            <m:sSupPr>
                              <m:ctrlP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pPr>
                            <m:e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fr-BE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fr-BE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den>
                      </m:f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𝑚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∗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𝑣</m:t>
                      </m:r>
                      <m:r>
                        <a:rPr lang="fr-BE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²</m:t>
                      </m:r>
                    </m:oMath>
                  </m:oMathPara>
                </a14:m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Behoud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mechanische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: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potentiele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(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veer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hoogte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) +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kinetische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zal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altijd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behouden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blijven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Essentieel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bij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oplossen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van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</a:t>
                </a:r>
              </a:p>
              <a:p>
                <a:pPr algn="ctr"/>
                <a:endParaRPr lang="fr-BE" dirty="0">
                  <a:solidFill>
                    <a:schemeClr val="accent1"/>
                  </a:solidFill>
                  <a:sym typeface="Wingdings" panose="05000000000000000000" pitchFamily="2" charset="2"/>
                </a:endParaRPr>
              </a:p>
              <a:p>
                <a:pPr algn="ctr"/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zijn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verschillende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soorten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Naast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potentiële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kinetische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is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ook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nog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warmte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radioactieve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… het kan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dat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oefening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omzetting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vraagt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 Er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gaat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nooit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verloren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,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kan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enkel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worden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omgezet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in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een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andere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soort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BE" dirty="0" err="1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energie</a:t>
                </a:r>
                <a:r>
                  <a:rPr lang="fr-BE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: Rounded Corners 4">
                <a:extLst>
                  <a:ext uri="{FF2B5EF4-FFF2-40B4-BE49-F238E27FC236}">
                    <a16:creationId xmlns:a16="http://schemas.microsoft.com/office/drawing/2014/main" id="{D1ECBCBA-E82C-A861-F4E5-EDC7D97904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716" y="3168820"/>
                <a:ext cx="9638259" cy="330612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2"/>
                </a:solidFill>
                <a:prstDash val="solid"/>
              </a:ln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948C633B-D3A0-86A2-BE52-D7F66AA58DE6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Héél</a:t>
            </a:r>
            <a:r>
              <a:rPr lang="fr-BE" sz="2400" dirty="0"/>
              <a:t> </a:t>
            </a:r>
            <a:r>
              <a:rPr lang="fr-BE" sz="2400" dirty="0" err="1"/>
              <a:t>wat</a:t>
            </a:r>
            <a:r>
              <a:rPr lang="fr-BE" sz="2400" dirty="0"/>
              <a:t> formules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54605ED4-78BD-7E8F-8979-87FA0E989E21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1</a:t>
            </a:r>
          </a:p>
        </p:txBody>
      </p:sp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651E4967-AE6D-56BC-A155-ED9E8FFAFB44}"/>
              </a:ext>
            </a:extLst>
          </p:cNvPr>
          <p:cNvSpPr/>
          <p:nvPr/>
        </p:nvSpPr>
        <p:spPr>
          <a:xfrm>
            <a:off x="756597" y="3151086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Energie</a:t>
            </a:r>
          </a:p>
        </p:txBody>
      </p:sp>
      <p:pic>
        <p:nvPicPr>
          <p:cNvPr id="8" name="Afbeelding 7" descr="Afbeelding met Lettertype, Graphics, logo, typografie&#10;&#10;Automatisch gegenereerde beschrijving">
            <a:extLst>
              <a:ext uri="{FF2B5EF4-FFF2-40B4-BE49-F238E27FC236}">
                <a16:creationId xmlns:a16="http://schemas.microsoft.com/office/drawing/2014/main" id="{C15A0971-9A91-BF50-ABA8-572BFB6D9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15" y="6419049"/>
            <a:ext cx="1123347" cy="3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8D8D-BF51-2897-A619-4729DF5F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Belangrijkste</a:t>
            </a:r>
            <a:r>
              <a:rPr lang="fr-BE" dirty="0"/>
              <a:t> </a:t>
            </a:r>
            <a:r>
              <a:rPr lang="fr-BE" dirty="0" err="1"/>
              <a:t>begrippen</a:t>
            </a:r>
            <a:endParaRPr lang="fr-BE" dirty="0"/>
          </a:p>
        </p:txBody>
      </p:sp>
      <p:sp>
        <p:nvSpPr>
          <p:cNvPr id="14" name="AutoShape 2" descr="21.1.3 Ontbinden van vectoren - Toelatingsexamen Arts-Tandarts">
            <a:extLst>
              <a:ext uri="{FF2B5EF4-FFF2-40B4-BE49-F238E27FC236}">
                <a16:creationId xmlns:a16="http://schemas.microsoft.com/office/drawing/2014/main" id="{21CAAC63-AB4E-4329-2E44-45602510CA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819674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Rectangle: Rounded Corners 3">
            <a:extLst>
              <a:ext uri="{FF2B5EF4-FFF2-40B4-BE49-F238E27FC236}">
                <a16:creationId xmlns:a16="http://schemas.microsoft.com/office/drawing/2014/main" id="{2FA66050-1A8D-7CDD-2111-4119A211E15C}"/>
              </a:ext>
            </a:extLst>
          </p:cNvPr>
          <p:cNvSpPr/>
          <p:nvPr/>
        </p:nvSpPr>
        <p:spPr>
          <a:xfrm>
            <a:off x="2782124" y="2093783"/>
            <a:ext cx="6627752" cy="809625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dirty="0" err="1"/>
              <a:t>Wetten</a:t>
            </a:r>
            <a:r>
              <a:rPr lang="fr-BE" sz="2400" dirty="0"/>
              <a:t> van Newton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8C551A8C-90AA-0E49-2420-400B28878939}"/>
              </a:ext>
            </a:extLst>
          </p:cNvPr>
          <p:cNvSpPr/>
          <p:nvPr/>
        </p:nvSpPr>
        <p:spPr>
          <a:xfrm>
            <a:off x="2244605" y="1961077"/>
            <a:ext cx="1075038" cy="10750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>
                <a:latin typeface="Moranga" pitchFamily="2" charset="77"/>
              </a:rPr>
              <a:t>2</a:t>
            </a:r>
          </a:p>
        </p:txBody>
      </p:sp>
      <p:sp>
        <p:nvSpPr>
          <p:cNvPr id="19" name="Rectangle: Rounded Corners 4">
            <a:extLst>
              <a:ext uri="{FF2B5EF4-FFF2-40B4-BE49-F238E27FC236}">
                <a16:creationId xmlns:a16="http://schemas.microsoft.com/office/drawing/2014/main" id="{93CECCC4-0756-4AD7-0C1A-B001D24E69CE}"/>
              </a:ext>
            </a:extLst>
          </p:cNvPr>
          <p:cNvSpPr/>
          <p:nvPr/>
        </p:nvSpPr>
        <p:spPr>
          <a:xfrm>
            <a:off x="2114716" y="3168821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Het </a:t>
            </a:r>
            <a:r>
              <a:rPr lang="fr-BE" dirty="0" err="1">
                <a:solidFill>
                  <a:schemeClr val="accent1"/>
                </a:solidFill>
              </a:rPr>
              <a:t>traagheidsbeginsel</a:t>
            </a:r>
            <a:r>
              <a:rPr lang="fr-BE" dirty="0">
                <a:solidFill>
                  <a:schemeClr val="accent1"/>
                </a:solidFill>
              </a:rPr>
              <a:t>: </a:t>
            </a:r>
            <a:r>
              <a:rPr lang="fr-BE" dirty="0" err="1">
                <a:solidFill>
                  <a:schemeClr val="accent1"/>
                </a:solidFill>
              </a:rPr>
              <a:t>Geen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resulterende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kracht</a:t>
            </a:r>
            <a:r>
              <a:rPr lang="fr-BE" dirty="0">
                <a:solidFill>
                  <a:schemeClr val="accent1"/>
                </a:solidFill>
              </a:rPr>
              <a:t> op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voorwerp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zorgt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ervoor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br>
              <a:rPr lang="fr-BE" dirty="0">
                <a:solidFill>
                  <a:schemeClr val="accent1"/>
                </a:solidFill>
              </a:rPr>
            </a:br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dat</a:t>
            </a:r>
            <a:r>
              <a:rPr lang="fr-BE" dirty="0">
                <a:solidFill>
                  <a:schemeClr val="accent1"/>
                </a:solidFill>
              </a:rPr>
              <a:t> het </a:t>
            </a:r>
            <a:r>
              <a:rPr lang="fr-BE" dirty="0" err="1">
                <a:solidFill>
                  <a:schemeClr val="accent1"/>
                </a:solidFill>
              </a:rPr>
              <a:t>zijn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bewegingstoestand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houdt</a:t>
            </a:r>
            <a:r>
              <a:rPr lang="fr-BE" dirty="0">
                <a:solidFill>
                  <a:schemeClr val="accent1"/>
                </a:solidFill>
              </a:rPr>
              <a:t> (constante </a:t>
            </a:r>
            <a:r>
              <a:rPr lang="fr-BE" dirty="0" err="1">
                <a:solidFill>
                  <a:schemeClr val="accent1"/>
                </a:solidFill>
              </a:rPr>
              <a:t>snelheid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behouden</a:t>
            </a:r>
            <a:r>
              <a:rPr lang="fr-BE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D6FA5499-1EA9-51A3-074D-CEAF25BFA067}"/>
              </a:ext>
            </a:extLst>
          </p:cNvPr>
          <p:cNvSpPr/>
          <p:nvPr/>
        </p:nvSpPr>
        <p:spPr>
          <a:xfrm>
            <a:off x="2114716" y="4000506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F= m*a 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DD83E278-1AD6-D646-313B-A38916BA0787}"/>
              </a:ext>
            </a:extLst>
          </p:cNvPr>
          <p:cNvSpPr/>
          <p:nvPr/>
        </p:nvSpPr>
        <p:spPr>
          <a:xfrm>
            <a:off x="2114716" y="4824025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Actie</a:t>
            </a:r>
            <a:r>
              <a:rPr lang="fr-BE" dirty="0">
                <a:solidFill>
                  <a:schemeClr val="accent1"/>
                </a:solidFill>
              </a:rPr>
              <a:t>/</a:t>
            </a:r>
            <a:r>
              <a:rPr lang="fr-BE" dirty="0" err="1">
                <a:solidFill>
                  <a:schemeClr val="accent1"/>
                </a:solidFill>
              </a:rPr>
              <a:t>reactie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 Als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voorwerp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A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een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kracht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uit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oefent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op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voorwerp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B,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zal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voorwerp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	B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gelijktijdig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een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even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grote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maar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tegengesteld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gerichte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kracht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uit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chemeClr val="accent1"/>
                </a:solidFill>
                <a:sym typeface="Wingdings" panose="05000000000000000000" pitchFamily="2" charset="2"/>
              </a:rPr>
              <a:t>oefenen</a:t>
            </a:r>
            <a:r>
              <a:rPr lang="fr-BE" dirty="0">
                <a:solidFill>
                  <a:schemeClr val="accent1"/>
                </a:solidFill>
                <a:sym typeface="Wingdings" panose="05000000000000000000" pitchFamily="2" charset="2"/>
              </a:rPr>
              <a:t> op A. </a:t>
            </a:r>
            <a:endParaRPr lang="fr-BE" dirty="0">
              <a:solidFill>
                <a:schemeClr val="accent1"/>
              </a:solidFill>
            </a:endParaRPr>
          </a:p>
        </p:txBody>
      </p: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id="{773B3958-A3DD-2333-277A-07DB6A7D3170}"/>
              </a:ext>
            </a:extLst>
          </p:cNvPr>
          <p:cNvSpPr/>
          <p:nvPr/>
        </p:nvSpPr>
        <p:spPr>
          <a:xfrm>
            <a:off x="2114716" y="5655710"/>
            <a:ext cx="9638259" cy="73823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Krachten</a:t>
            </a:r>
            <a:r>
              <a:rPr lang="fr-BE" dirty="0">
                <a:solidFill>
                  <a:schemeClr val="accent1"/>
                </a:solidFill>
              </a:rPr>
              <a:t> die op </a:t>
            </a:r>
            <a:r>
              <a:rPr lang="fr-BE" dirty="0" err="1">
                <a:solidFill>
                  <a:schemeClr val="accent1"/>
                </a:solidFill>
              </a:rPr>
              <a:t>een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systeem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inwerken</a:t>
            </a:r>
            <a:r>
              <a:rPr lang="fr-BE" dirty="0">
                <a:solidFill>
                  <a:schemeClr val="accent1"/>
                </a:solidFill>
              </a:rPr>
              <a:t>, </a:t>
            </a:r>
            <a:r>
              <a:rPr lang="fr-BE" dirty="0" err="1">
                <a:solidFill>
                  <a:schemeClr val="accent1"/>
                </a:solidFill>
              </a:rPr>
              <a:t>behouden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elk</a:t>
            </a:r>
            <a:r>
              <a:rPr lang="fr-BE" dirty="0">
                <a:solidFill>
                  <a:schemeClr val="accent1"/>
                </a:solidFill>
              </a:rPr>
              <a:t> hun </a:t>
            </a:r>
            <a:r>
              <a:rPr lang="fr-BE" dirty="0" err="1">
                <a:solidFill>
                  <a:schemeClr val="accent1"/>
                </a:solidFill>
              </a:rPr>
              <a:t>eigen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uitwerking</a:t>
            </a:r>
            <a:r>
              <a:rPr lang="fr-BE" dirty="0">
                <a:solidFill>
                  <a:schemeClr val="accent1"/>
                </a:solidFill>
              </a:rPr>
              <a:t>. </a:t>
            </a:r>
            <a:br>
              <a:rPr lang="fr-BE" dirty="0">
                <a:solidFill>
                  <a:schemeClr val="accent1"/>
                </a:solidFill>
              </a:rPr>
            </a:br>
            <a:r>
              <a:rPr lang="fr-BE" dirty="0">
                <a:solidFill>
                  <a:schemeClr val="accent1"/>
                </a:solidFill>
              </a:rPr>
              <a:t>	</a:t>
            </a:r>
            <a:r>
              <a:rPr lang="fr-BE" dirty="0" err="1">
                <a:solidFill>
                  <a:schemeClr val="accent1"/>
                </a:solidFill>
              </a:rPr>
              <a:t>Hierbij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hangen</a:t>
            </a:r>
            <a:r>
              <a:rPr lang="fr-BE" dirty="0">
                <a:solidFill>
                  <a:schemeClr val="accent1"/>
                </a:solidFill>
              </a:rPr>
              <a:t> </a:t>
            </a:r>
            <a:r>
              <a:rPr lang="fr-BE" dirty="0" err="1">
                <a:solidFill>
                  <a:schemeClr val="accent1"/>
                </a:solidFill>
              </a:rPr>
              <a:t>ze</a:t>
            </a:r>
            <a:r>
              <a:rPr lang="fr-BE" dirty="0">
                <a:solidFill>
                  <a:schemeClr val="accent1"/>
                </a:solidFill>
              </a:rPr>
              <a:t> niet </a:t>
            </a:r>
            <a:r>
              <a:rPr lang="fr-BE" dirty="0" err="1">
                <a:solidFill>
                  <a:schemeClr val="accent1"/>
                </a:solidFill>
              </a:rPr>
              <a:t>af</a:t>
            </a:r>
            <a:r>
              <a:rPr lang="fr-BE" dirty="0">
                <a:solidFill>
                  <a:schemeClr val="accent1"/>
                </a:solidFill>
              </a:rPr>
              <a:t> van </a:t>
            </a:r>
            <a:r>
              <a:rPr lang="fr-BE" dirty="0" err="1">
                <a:solidFill>
                  <a:schemeClr val="accent1"/>
                </a:solidFill>
              </a:rPr>
              <a:t>elkaar</a:t>
            </a:r>
            <a:r>
              <a:rPr lang="fr-BE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id="{A3319B4E-45BA-F59E-9650-C0791C420960}"/>
              </a:ext>
            </a:extLst>
          </p:cNvPr>
          <p:cNvSpPr/>
          <p:nvPr/>
        </p:nvSpPr>
        <p:spPr>
          <a:xfrm>
            <a:off x="756597" y="3151086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1ste </a:t>
            </a:r>
            <a:r>
              <a:rPr lang="fr-BE" sz="2000" dirty="0" err="1"/>
              <a:t>wet</a:t>
            </a:r>
            <a:r>
              <a:rPr lang="fr-BE" sz="2000" dirty="0"/>
              <a:t> van Newton</a:t>
            </a:r>
          </a:p>
        </p:txBody>
      </p: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id="{A0CEC058-0703-DA02-1069-846B1EE5D9DE}"/>
              </a:ext>
            </a:extLst>
          </p:cNvPr>
          <p:cNvSpPr/>
          <p:nvPr/>
        </p:nvSpPr>
        <p:spPr>
          <a:xfrm>
            <a:off x="756597" y="3990182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/>
              <a:t>2de </a:t>
            </a:r>
            <a:r>
              <a:rPr lang="fr-BE" sz="2000" dirty="0" err="1"/>
              <a:t>wet</a:t>
            </a:r>
            <a:r>
              <a:rPr lang="fr-BE" sz="2000" dirty="0"/>
              <a:t> van Newton</a:t>
            </a:r>
          </a:p>
        </p:txBody>
      </p:sp>
      <p:sp>
        <p:nvSpPr>
          <p:cNvPr id="26" name="Rectangle: Rounded Corners 3">
            <a:extLst>
              <a:ext uri="{FF2B5EF4-FFF2-40B4-BE49-F238E27FC236}">
                <a16:creationId xmlns:a16="http://schemas.microsoft.com/office/drawing/2014/main" id="{6324E692-9029-C135-3C69-F90CD4048F74}"/>
              </a:ext>
            </a:extLst>
          </p:cNvPr>
          <p:cNvSpPr/>
          <p:nvPr/>
        </p:nvSpPr>
        <p:spPr>
          <a:xfrm>
            <a:off x="756597" y="4818520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800" dirty="0"/>
              <a:t>3de </a:t>
            </a:r>
            <a:r>
              <a:rPr lang="fr-BE" sz="1800" dirty="0" err="1"/>
              <a:t>wet</a:t>
            </a:r>
            <a:r>
              <a:rPr lang="fr-BE" sz="1800" dirty="0"/>
              <a:t> van Newton</a:t>
            </a: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id="{65F50125-FE85-3E60-439B-F48549A42D44}"/>
              </a:ext>
            </a:extLst>
          </p:cNvPr>
          <p:cNvSpPr/>
          <p:nvPr/>
        </p:nvSpPr>
        <p:spPr>
          <a:xfrm>
            <a:off x="756597" y="5646859"/>
            <a:ext cx="2025527" cy="738231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dirty="0" err="1"/>
              <a:t>Onafhankelijk</a:t>
            </a:r>
            <a:r>
              <a:rPr lang="fr-BE" sz="2000" dirty="0"/>
              <a:t>- </a:t>
            </a:r>
            <a:r>
              <a:rPr lang="fr-BE" sz="2000" dirty="0" err="1"/>
              <a:t>heidsbeginsel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6457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PFys">
  <a:themeElements>
    <a:clrScheme name="Custom 4">
      <a:dk1>
        <a:sysClr val="windowText" lastClr="000000"/>
      </a:dk1>
      <a:lt1>
        <a:srgbClr val="F1ECEB"/>
      </a:lt1>
      <a:dk2>
        <a:srgbClr val="3D3D3D"/>
      </a:dk2>
      <a:lt2>
        <a:srgbClr val="EBEBEB"/>
      </a:lt2>
      <a:accent1>
        <a:srgbClr val="1B3151"/>
      </a:accent1>
      <a:accent2>
        <a:srgbClr val="17B790"/>
      </a:accent2>
      <a:accent3>
        <a:srgbClr val="93C2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ustom 1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Fys" id="{A0D7BD7C-AADD-4586-BC58-2FA64F8C3CBB}" vid="{E287CC4B-CC3D-4A5A-B6C1-5A296A9A66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HPFys</Template>
  <TotalTime>41384</TotalTime>
  <Words>2396</Words>
  <Application>Microsoft Macintosh PowerPoint</Application>
  <PresentationFormat>Breedbeeld</PresentationFormat>
  <Paragraphs>301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Moranga</vt:lpstr>
      <vt:lpstr>Moranga Bold</vt:lpstr>
      <vt:lpstr>Nunito</vt:lpstr>
      <vt:lpstr>Wingdings</vt:lpstr>
      <vt:lpstr>Wingdings 2</vt:lpstr>
      <vt:lpstr>HPFys</vt:lpstr>
      <vt:lpstr>Dynamica </vt:lpstr>
      <vt:lpstr>Inhoud</vt:lpstr>
      <vt:lpstr>Wat is Dynamica?</vt:lpstr>
      <vt:lpstr>Te kennen leerstof 2024</vt:lpstr>
      <vt:lpstr>Te kennen leerstof 2024</vt:lpstr>
      <vt:lpstr>Belangrijkste begrippen</vt:lpstr>
      <vt:lpstr>Belangrijkste begrippen</vt:lpstr>
      <vt:lpstr>Belangrijkste begrippen</vt:lpstr>
      <vt:lpstr>Belangrijkste begrippen</vt:lpstr>
      <vt:lpstr>Belangrijkste begrippen</vt:lpstr>
      <vt:lpstr>Welke formules zijn belangrijk?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  <vt:lpstr>Welke soort oefeningen zijn er? 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Kernfysica</dc:title>
  <dc:creator>Caby,Maxim,BE-Brussels</dc:creator>
  <cp:lastModifiedBy>Hebe Vandevyvere 201913722</cp:lastModifiedBy>
  <cp:revision>24</cp:revision>
  <dcterms:created xsi:type="dcterms:W3CDTF">2023-12-05T15:59:13Z</dcterms:created>
  <dcterms:modified xsi:type="dcterms:W3CDTF">2024-11-27T16:50:17Z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2023-12-05T15:59:13Z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1dac45ac-10aa-4dac-a77f-ce1e480f3153</vt:lpwstr>
  </property>
  <property fmtid="{D5CDD505-2E9C-101B-9397-08002B2CF9AE}" pid="8" name="MSIP_Label_1ada0a2f-b917-4d51-b0d0-d418a10c8b23_ContentBits">
    <vt:lpwstr>0</vt:lpwstr>
  </property>
</Properties>
</file>