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90" r:id="rId8"/>
    <p:sldId id="282" r:id="rId9"/>
    <p:sldId id="268" r:id="rId10"/>
    <p:sldId id="269" r:id="rId11"/>
    <p:sldId id="270" r:id="rId12"/>
    <p:sldId id="271" r:id="rId13"/>
    <p:sldId id="299" r:id="rId14"/>
    <p:sldId id="300" r:id="rId15"/>
    <p:sldId id="291" r:id="rId16"/>
    <p:sldId id="292" r:id="rId17"/>
    <p:sldId id="294" r:id="rId18"/>
    <p:sldId id="295" r:id="rId19"/>
    <p:sldId id="301" r:id="rId20"/>
    <p:sldId id="302" r:id="rId21"/>
    <p:sldId id="297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2E8"/>
    <a:srgbClr val="FFFFFF"/>
    <a:srgbClr val="17B790"/>
    <a:srgbClr val="969FA7"/>
    <a:srgbClr val="45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F7AD00-3250-46E7-9EB1-DFCA3218C120}" v="41" dt="2024-11-14T15:46:05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303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56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7980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C7166-DDB0-40E8-96A1-D890886D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73260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4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orient="horz" pos="379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6264" y="538163"/>
            <a:ext cx="9299574" cy="93894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76262" y="2303999"/>
            <a:ext cx="11037887" cy="3896775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‒"/>
              <a:defRPr sz="2800" b="0">
                <a:solidFill>
                  <a:schemeClr val="bg1"/>
                </a:solidFill>
              </a:defRPr>
            </a:lvl1pPr>
            <a:lvl2pPr marL="216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2pPr>
            <a:lvl3pPr marL="216000" indent="0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19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" y="3029704"/>
            <a:ext cx="12192025" cy="3828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538163"/>
            <a:ext cx="9299575" cy="2890837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8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76263" y="1609725"/>
            <a:ext cx="11037887" cy="45910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54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262" y="1609725"/>
            <a:ext cx="11037887" cy="894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4"/>
          </p:nvPr>
        </p:nvSpPr>
        <p:spPr>
          <a:xfrm>
            <a:off x="576263" y="2772770"/>
            <a:ext cx="11037887" cy="3428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7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24563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37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14150" y="1609725"/>
            <a:ext cx="5400000" cy="37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9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-3" y="-1"/>
            <a:ext cx="12204000" cy="40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538163"/>
            <a:ext cx="9299575" cy="2890837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2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36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8395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511" y="3971181"/>
            <a:ext cx="12190489" cy="2886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1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189" y="5141974"/>
            <a:ext cx="11157487" cy="12439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984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394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118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514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39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371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201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69387-EA53-EAE9-372F-C841CCB57017}"/>
              </a:ext>
            </a:extLst>
          </p:cNvPr>
          <p:cNvSpPr/>
          <p:nvPr/>
        </p:nvSpPr>
        <p:spPr>
          <a:xfrm>
            <a:off x="446533" y="159391"/>
            <a:ext cx="3703987" cy="311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Toelatingsproef</a:t>
            </a:r>
            <a:r>
              <a:rPr lang="fr-BE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B11BF1-C216-056B-C0E3-AAEF189F9E44}"/>
              </a:ext>
            </a:extLst>
          </p:cNvPr>
          <p:cNvSpPr/>
          <p:nvPr/>
        </p:nvSpPr>
        <p:spPr>
          <a:xfrm>
            <a:off x="4241830" y="153224"/>
            <a:ext cx="3703987" cy="311030"/>
          </a:xfrm>
          <a:prstGeom prst="rect">
            <a:avLst/>
          </a:prstGeom>
          <a:solidFill>
            <a:srgbClr val="17B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Fysica</a:t>
            </a:r>
            <a:r>
              <a:rPr lang="fr-BE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0EEBD-6CC1-F780-BD35-E719376CCA00}"/>
              </a:ext>
            </a:extLst>
          </p:cNvPr>
          <p:cNvSpPr/>
          <p:nvPr/>
        </p:nvSpPr>
        <p:spPr>
          <a:xfrm>
            <a:off x="8042310" y="163011"/>
            <a:ext cx="3703987" cy="31103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1"/>
                </a:solidFill>
              </a:rPr>
              <a:t>Kernfysica</a:t>
            </a:r>
            <a:r>
              <a:rPr lang="fr-BE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83BEA-D28C-238F-DB0C-9B22ACB25F0B}"/>
              </a:ext>
            </a:extLst>
          </p:cNvPr>
          <p:cNvSpPr/>
          <p:nvPr userDrawn="1"/>
        </p:nvSpPr>
        <p:spPr>
          <a:xfrm>
            <a:off x="446533" y="159390"/>
            <a:ext cx="3703987" cy="381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Toelatingsproef</a:t>
            </a:r>
            <a:r>
              <a:rPr lang="fr-BE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ACBF38-136B-8EB2-DB67-B08A97A6D908}"/>
              </a:ext>
            </a:extLst>
          </p:cNvPr>
          <p:cNvSpPr/>
          <p:nvPr userDrawn="1"/>
        </p:nvSpPr>
        <p:spPr>
          <a:xfrm>
            <a:off x="4241830" y="153224"/>
            <a:ext cx="3703987" cy="3954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Fysica</a:t>
            </a:r>
            <a:r>
              <a:rPr lang="fr-BE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F3ABDC-18FB-D871-8D68-3B91424F69F9}"/>
              </a:ext>
            </a:extLst>
          </p:cNvPr>
          <p:cNvSpPr/>
          <p:nvPr userDrawn="1"/>
        </p:nvSpPr>
        <p:spPr>
          <a:xfrm>
            <a:off x="8042310" y="163010"/>
            <a:ext cx="3703987" cy="373727"/>
          </a:xfrm>
          <a:prstGeom prst="rect">
            <a:avLst/>
          </a:prstGeom>
          <a:solidFill>
            <a:srgbClr val="93C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1"/>
                </a:solidFill>
              </a:rPr>
              <a:t>Elektromagnetisme</a:t>
            </a:r>
            <a:r>
              <a:rPr lang="fr-BE" dirty="0"/>
              <a:t> </a:t>
            </a:r>
          </a:p>
        </p:txBody>
      </p:sp>
      <p:pic>
        <p:nvPicPr>
          <p:cNvPr id="17" name="Afbeelding 16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F79C3F64-9BD5-5CA2-0B6A-6B989718541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1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Moranga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9887-D080-FD40-86C9-7F7EDFCD9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6000" dirty="0" err="1">
                <a:latin typeface="Moranga" pitchFamily="2" charset="77"/>
              </a:rPr>
              <a:t>Elektromagnetisme</a:t>
            </a:r>
            <a:r>
              <a:rPr lang="fr-BE" sz="6000" dirty="0">
                <a:latin typeface="Moranga" pitchFamily="2" charset="77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3F734-B3BE-5E36-163D-178494771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>
                <a:latin typeface="Moranga" pitchFamily="2" charset="77"/>
              </a:rPr>
              <a:t>Maxim Caby – </a:t>
            </a:r>
            <a:r>
              <a:rPr lang="fr-BE" dirty="0" err="1">
                <a:latin typeface="Moranga" pitchFamily="2" charset="77"/>
              </a:rPr>
              <a:t>Helloprof</a:t>
            </a:r>
            <a:r>
              <a:rPr lang="fr-BE" dirty="0">
                <a:latin typeface="Moranga" pitchFamily="2" charset="77"/>
              </a:rPr>
              <a:t> – </a:t>
            </a:r>
            <a:r>
              <a:rPr lang="fr-BE" dirty="0" err="1">
                <a:latin typeface="Moranga" pitchFamily="2" charset="77"/>
              </a:rPr>
              <a:t>Ingangsexamen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geneeskunde</a:t>
            </a:r>
            <a:endParaRPr lang="fr-BE" dirty="0">
              <a:latin typeface="Morang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6806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6599413E-8ACA-2659-DD5B-9D2A406EAC2E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>
                <a:solidFill>
                  <a:srgbClr val="FFFFFF"/>
                </a:solidFill>
              </a:rPr>
              <a:t>Snelheid</a:t>
            </a:r>
            <a:r>
              <a:rPr lang="fr-BE" sz="2400" dirty="0">
                <a:solidFill>
                  <a:srgbClr val="FFFFFF"/>
                </a:solidFill>
              </a:rPr>
              <a:t> van </a:t>
            </a:r>
            <a:r>
              <a:rPr lang="fr-BE" sz="2400" dirty="0" err="1">
                <a:solidFill>
                  <a:srgbClr val="FFFFFF"/>
                </a:solidFill>
              </a:rPr>
              <a:t>lading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br>
              <a:rPr lang="fr-BE" sz="2400" dirty="0">
                <a:solidFill>
                  <a:srgbClr val="FFFFFF"/>
                </a:solidFill>
              </a:rPr>
            </a:br>
            <a:r>
              <a:rPr lang="fr-BE" sz="2400" dirty="0">
                <a:solidFill>
                  <a:srgbClr val="FFFFFF"/>
                </a:solidFill>
              </a:rPr>
              <a:t>in </a:t>
            </a:r>
            <a:r>
              <a:rPr lang="fr-BE" sz="2400" dirty="0" err="1">
                <a:solidFill>
                  <a:srgbClr val="FFFFFF"/>
                </a:solidFill>
              </a:rPr>
              <a:t>een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magnetisch</a:t>
            </a:r>
            <a:r>
              <a:rPr lang="fr-BE" sz="2400" dirty="0">
                <a:solidFill>
                  <a:srgbClr val="FFFFFF"/>
                </a:solidFill>
              </a:rPr>
              <a:t> veld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4F47D864-B4E6-7460-83D8-4E8259C98C9D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01356DAD-D562-87FD-5FFA-76ABBBA9113B}"/>
              </a:ext>
            </a:extLst>
          </p:cNvPr>
          <p:cNvSpPr/>
          <p:nvPr/>
        </p:nvSpPr>
        <p:spPr>
          <a:xfrm>
            <a:off x="2776826" y="3514811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rgbClr val="FFFFFF"/>
                </a:solidFill>
              </a:rPr>
              <a:t>Groote en </a:t>
            </a:r>
            <a:r>
              <a:rPr lang="fr-BE" sz="2400" dirty="0" err="1">
                <a:solidFill>
                  <a:srgbClr val="FFFFFF"/>
                </a:solidFill>
              </a:rPr>
              <a:t>zin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br>
              <a:rPr lang="fr-BE" sz="2400" dirty="0">
                <a:solidFill>
                  <a:srgbClr val="FFFFFF"/>
                </a:solidFill>
              </a:rPr>
            </a:br>
            <a:r>
              <a:rPr lang="fr-BE" sz="2400" dirty="0" err="1">
                <a:solidFill>
                  <a:srgbClr val="FFFFFF"/>
                </a:solidFill>
              </a:rPr>
              <a:t>magnetische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inductie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bepalen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F15398D6-E037-3138-89F4-316CF3252983}"/>
              </a:ext>
            </a:extLst>
          </p:cNvPr>
          <p:cNvSpPr/>
          <p:nvPr/>
        </p:nvSpPr>
        <p:spPr>
          <a:xfrm>
            <a:off x="2239307" y="3382105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1441988F-C85E-C2CF-A12D-FE539B010109}"/>
              </a:ext>
            </a:extLst>
          </p:cNvPr>
          <p:cNvSpPr/>
          <p:nvPr/>
        </p:nvSpPr>
        <p:spPr>
          <a:xfrm>
            <a:off x="2776826" y="4725773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rgbClr val="FFFFFF"/>
                </a:solidFill>
              </a:rPr>
              <a:t>Flux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768DF068-CC14-EEA8-1E82-EFCDE0BB707E}"/>
              </a:ext>
            </a:extLst>
          </p:cNvPr>
          <p:cNvSpPr/>
          <p:nvPr/>
        </p:nvSpPr>
        <p:spPr>
          <a:xfrm>
            <a:off x="2239307" y="459306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3535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EA36CC8-CE92-7083-9B75-5AAEE8F16D5D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0D6FEC4D-CCDB-8C2A-E7DA-D0DCB13FA826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>
                <a:solidFill>
                  <a:srgbClr val="FFFFFF"/>
                </a:solidFill>
              </a:rPr>
              <a:t>Snelheid</a:t>
            </a:r>
            <a:r>
              <a:rPr lang="fr-BE" sz="2400" dirty="0">
                <a:solidFill>
                  <a:srgbClr val="FFFFFF"/>
                </a:solidFill>
              </a:rPr>
              <a:t> van </a:t>
            </a:r>
            <a:r>
              <a:rPr lang="fr-BE" sz="2400" dirty="0" err="1">
                <a:solidFill>
                  <a:srgbClr val="FFFFFF"/>
                </a:solidFill>
              </a:rPr>
              <a:t>lading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br>
              <a:rPr lang="fr-BE" sz="2400" dirty="0">
                <a:solidFill>
                  <a:srgbClr val="FFFFFF"/>
                </a:solidFill>
              </a:rPr>
            </a:br>
            <a:r>
              <a:rPr lang="fr-BE" sz="2400" dirty="0">
                <a:solidFill>
                  <a:srgbClr val="FFFFFF"/>
                </a:solidFill>
              </a:rPr>
              <a:t>in </a:t>
            </a:r>
            <a:r>
              <a:rPr lang="fr-BE" sz="2400" dirty="0" err="1">
                <a:solidFill>
                  <a:srgbClr val="FFFFFF"/>
                </a:solidFill>
              </a:rPr>
              <a:t>een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magnetisch</a:t>
            </a:r>
            <a:r>
              <a:rPr lang="fr-BE" sz="2400" dirty="0">
                <a:solidFill>
                  <a:srgbClr val="FFFFFF"/>
                </a:solidFill>
              </a:rPr>
              <a:t> veld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C202D269-6DBE-D5EB-F506-5C9C0FDEE36A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8D074D0-86C5-7D41-6625-78B085025D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880"/>
          <a:stretch/>
        </p:blipFill>
        <p:spPr>
          <a:xfrm>
            <a:off x="2239307" y="3528183"/>
            <a:ext cx="4637178" cy="2584518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D1069D3-57E9-CEAB-A2C4-B03A04BCCD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302"/>
          <a:stretch/>
        </p:blipFill>
        <p:spPr>
          <a:xfrm>
            <a:off x="6723625" y="3823552"/>
            <a:ext cx="4637178" cy="14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52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575894" y="3750746"/>
                <a:ext cx="11178921" cy="293365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dirty="0">
                    <a:solidFill>
                      <a:schemeClr val="accent1"/>
                    </a:solidFill>
                  </a:rPr>
                  <a:t>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snelheid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vinden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terug</a:t>
                </a:r>
                <a:r>
                  <a:rPr lang="fr-BE" dirty="0">
                    <a:solidFill>
                      <a:schemeClr val="accent1"/>
                    </a:solidFill>
                  </a:rPr>
                  <a:t> in de formule van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Lorentzkracht</a:t>
                </a:r>
                <a:r>
                  <a:rPr lang="fr-BE" dirty="0">
                    <a:solidFill>
                      <a:schemeClr val="accent1"/>
                    </a:solidFill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Elektrische</a:t>
                </a:r>
                <a:r>
                  <a:rPr lang="fr-BE" dirty="0">
                    <a:solidFill>
                      <a:schemeClr val="accent1"/>
                    </a:solidFill>
                  </a:rPr>
                  <a:t> veld 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heeft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als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eenheid</a:t>
                </a:r>
                <a:r>
                  <a:rPr lang="fr-BE" dirty="0">
                    <a:solidFill>
                      <a:schemeClr val="accent1"/>
                    </a:solidFill>
                  </a:rPr>
                  <a:t> volt/m.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Zo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kunnen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de formule </a:t>
                </a:r>
                <a14:m>
                  <m:oMath xmlns:m="http://schemas.openxmlformats.org/officeDocument/2006/math">
                    <m:r>
                      <a:rPr lang="fr-B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B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B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fr-B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B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fr-B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BE" i="1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>
                    <a:solidFill>
                      <a:schemeClr val="accent1"/>
                    </a:solidFill>
                  </a:rPr>
                  <a:t>ook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schrijven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als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BE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∗∗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BE" i="1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immers</a:t>
                </a:r>
                <a:r>
                  <a:rPr lang="fr-BE" dirty="0">
                    <a:solidFill>
                      <a:schemeClr val="accent1"/>
                    </a:solidFill>
                  </a:rPr>
                  <a:t> F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heeft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als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eenheid</a:t>
                </a:r>
                <a:r>
                  <a:rPr lang="fr-BE" dirty="0">
                    <a:solidFill>
                      <a:schemeClr val="accent1"/>
                    </a:solidFill>
                  </a:rPr>
                  <a:t> N,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</a:rPr>
                  <a:t> kan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geschreven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worden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als</a:t>
                </a:r>
                <a:r>
                  <a:rPr lang="fr-BE" dirty="0">
                    <a:solidFill>
                      <a:schemeClr val="accent1"/>
                    </a:solidFill>
                  </a:rPr>
                  <a:t> J/m. Volt kan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geschreven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worden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als</a:t>
                </a:r>
                <a:r>
                  <a:rPr lang="fr-BE" dirty="0">
                    <a:solidFill>
                      <a:schemeClr val="accent1"/>
                    </a:solidFill>
                  </a:rPr>
                  <a:t> J/C dus dan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heeft</a:t>
                </a:r>
                <a:r>
                  <a:rPr lang="fr-BE" dirty="0">
                    <a:solidFill>
                      <a:schemeClr val="accent1"/>
                    </a:solidFill>
                  </a:rPr>
                  <a:t> F/Q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als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eenheid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fr-BE" i="1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hieruit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volgt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</a:rPr>
                  <a:t>	</a:t>
                </a:r>
                <a:endParaRPr lang="fr-BE" b="1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fr-BE" b="0" dirty="0">
                  <a:solidFill>
                    <a:schemeClr val="accent1"/>
                  </a:solidFill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v=4000 V / 0,008T = 5*10</a:t>
                </a:r>
                <a:r>
                  <a:rPr lang="fr-BE" baseline="30000" dirty="0">
                    <a:solidFill>
                      <a:schemeClr val="accent1"/>
                    </a:solidFill>
                  </a:rPr>
                  <a:t>5 </a:t>
                </a:r>
                <a:r>
                  <a:rPr lang="fr-BE" dirty="0">
                    <a:solidFill>
                      <a:schemeClr val="accent1"/>
                    </a:solidFill>
                  </a:rPr>
                  <a:t>m/s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C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94" y="3750746"/>
                <a:ext cx="11178921" cy="293365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30B9B863-04C5-9224-705F-4ED376931611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>
                <a:solidFill>
                  <a:srgbClr val="FFFFFF"/>
                </a:solidFill>
              </a:rPr>
              <a:t>Snelheid</a:t>
            </a:r>
            <a:r>
              <a:rPr lang="fr-BE" sz="2400" dirty="0">
                <a:solidFill>
                  <a:srgbClr val="FFFFFF"/>
                </a:solidFill>
              </a:rPr>
              <a:t> van </a:t>
            </a:r>
            <a:r>
              <a:rPr lang="fr-BE" sz="2400" dirty="0" err="1">
                <a:solidFill>
                  <a:srgbClr val="FFFFFF"/>
                </a:solidFill>
              </a:rPr>
              <a:t>lading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br>
              <a:rPr lang="fr-BE" sz="2400" dirty="0">
                <a:solidFill>
                  <a:srgbClr val="FFFFFF"/>
                </a:solidFill>
              </a:rPr>
            </a:br>
            <a:r>
              <a:rPr lang="fr-BE" sz="2400" dirty="0">
                <a:solidFill>
                  <a:srgbClr val="FFFFFF"/>
                </a:solidFill>
              </a:rPr>
              <a:t>in </a:t>
            </a:r>
            <a:r>
              <a:rPr lang="fr-BE" sz="2400" dirty="0" err="1">
                <a:solidFill>
                  <a:srgbClr val="FFFFFF"/>
                </a:solidFill>
              </a:rPr>
              <a:t>een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magnetisch</a:t>
            </a:r>
            <a:r>
              <a:rPr lang="fr-BE" sz="2400" dirty="0">
                <a:solidFill>
                  <a:srgbClr val="FFFFFF"/>
                </a:solidFill>
              </a:rPr>
              <a:t> veld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AC2BAFE-CF17-5362-30A7-9B45D2696CCB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795C9ABE-3032-6021-C30E-A39E853213FB}"/>
              </a:ext>
            </a:extLst>
          </p:cNvPr>
          <p:cNvSpPr/>
          <p:nvPr/>
        </p:nvSpPr>
        <p:spPr>
          <a:xfrm>
            <a:off x="7069568" y="1640425"/>
            <a:ext cx="4535942" cy="2005441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E = 4,0 kV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B= 8,0 </a:t>
            </a:r>
            <a:r>
              <a:rPr lang="fr-BE" dirty="0" err="1"/>
              <a:t>mT</a:t>
            </a:r>
            <a:endParaRPr lang="fr-BE" dirty="0"/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v?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275383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695525A-67BF-F466-CDEF-F736C4640BFD}"/>
              </a:ext>
            </a:extLst>
          </p:cNvPr>
          <p:cNvSpPr/>
          <p:nvPr/>
        </p:nvSpPr>
        <p:spPr>
          <a:xfrm>
            <a:off x="-349287" y="3429000"/>
            <a:ext cx="12879977" cy="33341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D48486-EC1F-B71B-56E9-59B23EE4D581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>
                <a:solidFill>
                  <a:srgbClr val="FFFFFF"/>
                </a:solidFill>
              </a:rPr>
              <a:t>Snelheid</a:t>
            </a:r>
            <a:r>
              <a:rPr lang="fr-BE" sz="2400" dirty="0">
                <a:solidFill>
                  <a:srgbClr val="FFFFFF"/>
                </a:solidFill>
              </a:rPr>
              <a:t> van </a:t>
            </a:r>
            <a:r>
              <a:rPr lang="fr-BE" sz="2400" dirty="0" err="1">
                <a:solidFill>
                  <a:srgbClr val="FFFFFF"/>
                </a:solidFill>
              </a:rPr>
              <a:t>lading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br>
              <a:rPr lang="fr-BE" sz="2400" dirty="0">
                <a:solidFill>
                  <a:srgbClr val="FFFFFF"/>
                </a:solidFill>
              </a:rPr>
            </a:br>
            <a:r>
              <a:rPr lang="fr-BE" sz="2400" dirty="0">
                <a:solidFill>
                  <a:srgbClr val="FFFFFF"/>
                </a:solidFill>
              </a:rPr>
              <a:t>in </a:t>
            </a:r>
            <a:r>
              <a:rPr lang="fr-BE" sz="2400" dirty="0" err="1">
                <a:solidFill>
                  <a:srgbClr val="FFFFFF"/>
                </a:solidFill>
              </a:rPr>
              <a:t>een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magnetisch</a:t>
            </a:r>
            <a:r>
              <a:rPr lang="fr-BE" sz="2400" dirty="0">
                <a:solidFill>
                  <a:srgbClr val="FFFFFF"/>
                </a:solidFill>
              </a:rPr>
              <a:t> veld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8F57FA80-BD33-9264-9102-31B67DD7760F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D6096F8-6170-FE02-5DB4-A53CB499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345" y="3429000"/>
            <a:ext cx="5226302" cy="3334152"/>
          </a:xfrm>
          <a:prstGeom prst="rect">
            <a:avLst/>
          </a:prstGeom>
        </p:spPr>
      </p:pic>
      <p:pic>
        <p:nvPicPr>
          <p:cNvPr id="9" name="Afbeelding 8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91B2F7BB-D893-AD0A-280B-DCE43F432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30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575894" y="3810042"/>
                <a:ext cx="11178921" cy="279117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dirty="0">
                    <a:solidFill>
                      <a:schemeClr val="accent1"/>
                    </a:solidFill>
                  </a:rPr>
                  <a:t>Wanneer het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elektron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rechtdoor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gaat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kracht</a:t>
                </a:r>
                <a:r>
                  <a:rPr lang="fr-BE" dirty="0">
                    <a:solidFill>
                      <a:schemeClr val="accent1"/>
                    </a:solidFill>
                  </a:rPr>
                  <a:t> in het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elektrisch</a:t>
                </a:r>
                <a:r>
                  <a:rPr lang="fr-BE" dirty="0">
                    <a:solidFill>
                      <a:schemeClr val="accent1"/>
                    </a:solidFill>
                  </a:rPr>
                  <a:t> veld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gelijk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aan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Lorentzkracht</a:t>
                </a:r>
                <a:r>
                  <a:rPr lang="fr-BE" dirty="0">
                    <a:solidFill>
                      <a:schemeClr val="accent1"/>
                    </a:solidFill>
                  </a:rPr>
                  <a:t>. </a:t>
                </a:r>
              </a:p>
              <a:p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stellen</a:t>
                </a:r>
                <a:r>
                  <a:rPr lang="fr-BE" dirty="0">
                    <a:solidFill>
                      <a:schemeClr val="accent1"/>
                    </a:solidFill>
                  </a:rPr>
                  <a:t> het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elekrisch</a:t>
                </a:r>
                <a:r>
                  <a:rPr lang="fr-BE" dirty="0">
                    <a:solidFill>
                      <a:schemeClr val="accent1"/>
                    </a:solidFill>
                  </a:rPr>
                  <a:t> veld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gelijk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aan</a:t>
                </a:r>
                <a:r>
                  <a:rPr lang="fr-BE" dirty="0">
                    <a:solidFill>
                      <a:schemeClr val="accent1"/>
                    </a:solidFill>
                  </a:rPr>
                  <a:t> U/l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waarbij</a:t>
                </a:r>
                <a:r>
                  <a:rPr lang="fr-BE" dirty="0">
                    <a:solidFill>
                      <a:schemeClr val="accent1"/>
                    </a:solidFill>
                  </a:rPr>
                  <a:t> l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gelijk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aan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afstand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tussen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positieve</a:t>
                </a:r>
                <a:r>
                  <a:rPr lang="fr-BE" dirty="0">
                    <a:solidFill>
                      <a:schemeClr val="accent1"/>
                    </a:solidFill>
                  </a:rPr>
                  <a:t> en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negatieve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lading</a:t>
                </a:r>
                <a:r>
                  <a:rPr lang="fr-BE" dirty="0">
                    <a:solidFill>
                      <a:schemeClr val="accent1"/>
                    </a:solidFill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Uit</a:t>
                </a:r>
                <a:r>
                  <a:rPr lang="fr-BE" dirty="0">
                    <a:solidFill>
                      <a:schemeClr val="accent1"/>
                    </a:solidFill>
                  </a:rPr>
                  <a:t> de formules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weten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in dit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geval</a:t>
                </a:r>
                <a:r>
                  <a:rPr lang="fr-BE" dirty="0">
                    <a:solidFill>
                      <a:schemeClr val="accent1"/>
                    </a:solidFill>
                  </a:rPr>
                  <a:t>: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fr-BE" b="0" dirty="0">
                  <a:solidFill>
                    <a:schemeClr val="accent1"/>
                  </a:solidFill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Hieruit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halen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v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5*10</a:t>
                </a:r>
                <a:r>
                  <a:rPr lang="fr-BE" baseline="30000" dirty="0">
                    <a:solidFill>
                      <a:schemeClr val="accent1"/>
                    </a:solidFill>
                  </a:rPr>
                  <a:t>6</a:t>
                </a:r>
                <a:r>
                  <a:rPr lang="fr-BE" dirty="0">
                    <a:solidFill>
                      <a:schemeClr val="accent1"/>
                    </a:solidFill>
                  </a:rPr>
                  <a:t> m/s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C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94" y="3810042"/>
                <a:ext cx="11178921" cy="2791174"/>
              </a:xfrm>
              <a:prstGeom prst="roundRect">
                <a:avLst/>
              </a:prstGeom>
              <a:blipFill>
                <a:blip r:embed="rId2"/>
                <a:stretch>
                  <a:fillRect t="-3636" b="-4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B8EEE8A8-6A1E-6899-F7BB-1530108AEDBE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>
                <a:solidFill>
                  <a:srgbClr val="FFFFFF"/>
                </a:solidFill>
              </a:rPr>
              <a:t>Snelheid</a:t>
            </a:r>
            <a:r>
              <a:rPr lang="fr-BE" sz="2400" dirty="0">
                <a:solidFill>
                  <a:srgbClr val="FFFFFF"/>
                </a:solidFill>
              </a:rPr>
              <a:t> van </a:t>
            </a:r>
            <a:r>
              <a:rPr lang="fr-BE" sz="2400" dirty="0" err="1">
                <a:solidFill>
                  <a:srgbClr val="FFFFFF"/>
                </a:solidFill>
              </a:rPr>
              <a:t>lading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br>
              <a:rPr lang="fr-BE" sz="2400" dirty="0">
                <a:solidFill>
                  <a:srgbClr val="FFFFFF"/>
                </a:solidFill>
              </a:rPr>
            </a:br>
            <a:r>
              <a:rPr lang="fr-BE" sz="2400" dirty="0">
                <a:solidFill>
                  <a:srgbClr val="FFFFFF"/>
                </a:solidFill>
              </a:rPr>
              <a:t>in </a:t>
            </a:r>
            <a:r>
              <a:rPr lang="fr-BE" sz="2400" dirty="0" err="1">
                <a:solidFill>
                  <a:srgbClr val="FFFFFF"/>
                </a:solidFill>
              </a:rPr>
              <a:t>een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magnetisch</a:t>
            </a:r>
            <a:r>
              <a:rPr lang="fr-BE" sz="2400" dirty="0">
                <a:solidFill>
                  <a:srgbClr val="FFFFFF"/>
                </a:solidFill>
              </a:rPr>
              <a:t> veld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0311C50D-AE65-54F3-DA87-710CA79E4671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F8C9138A-6B9C-A545-6B1A-EF2F24C2281D}"/>
              </a:ext>
            </a:extLst>
          </p:cNvPr>
          <p:cNvSpPr/>
          <p:nvPr/>
        </p:nvSpPr>
        <p:spPr>
          <a:xfrm>
            <a:off x="7069568" y="1640425"/>
            <a:ext cx="4535942" cy="2005441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B=0,02T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l=0,04m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U= 4000V</a:t>
            </a:r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v?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113722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2BBBA82-FB89-1A71-D874-96EDFBAE8133}"/>
              </a:ext>
            </a:extLst>
          </p:cNvPr>
          <p:cNvSpPr/>
          <p:nvPr/>
        </p:nvSpPr>
        <p:spPr>
          <a:xfrm>
            <a:off x="-349287" y="3429000"/>
            <a:ext cx="12879977" cy="33341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090676-0C51-6ACB-9358-3F1296000F25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rgbClr val="FFFFFF"/>
                </a:solidFill>
              </a:rPr>
              <a:t>Groote en </a:t>
            </a:r>
            <a:r>
              <a:rPr lang="fr-BE" sz="2400" dirty="0" err="1">
                <a:solidFill>
                  <a:srgbClr val="FFFFFF"/>
                </a:solidFill>
              </a:rPr>
              <a:t>zin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br>
              <a:rPr lang="fr-BE" sz="2400" dirty="0">
                <a:solidFill>
                  <a:srgbClr val="FFFFFF"/>
                </a:solidFill>
              </a:rPr>
            </a:br>
            <a:r>
              <a:rPr lang="fr-BE" sz="2400" dirty="0" err="1">
                <a:solidFill>
                  <a:srgbClr val="FFFFFF"/>
                </a:solidFill>
              </a:rPr>
              <a:t>magnetische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inductie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bepalen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B625BCDB-1260-E9FC-CAD3-D309F5F4BC86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F1E510D-16E8-3D86-3609-8342D0090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117" y="3429001"/>
            <a:ext cx="4337765" cy="3334152"/>
          </a:xfrm>
          <a:prstGeom prst="rect">
            <a:avLst/>
          </a:prstGeom>
        </p:spPr>
      </p:pic>
      <p:pic>
        <p:nvPicPr>
          <p:cNvPr id="9" name="Afbeelding 8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11B156EC-88CD-483B-3D3D-C28C6DAFB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95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F3CD1D-2791-A7DA-1D3D-D316C44F61EC}"/>
              </a:ext>
            </a:extLst>
          </p:cNvPr>
          <p:cNvSpPr/>
          <p:nvPr/>
        </p:nvSpPr>
        <p:spPr>
          <a:xfrm>
            <a:off x="217234" y="3778572"/>
            <a:ext cx="11974766" cy="2965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dirty="0" err="1">
                <a:solidFill>
                  <a:schemeClr val="accent1"/>
                </a:solidFill>
              </a:rPr>
              <a:t>Wet</a:t>
            </a:r>
            <a:r>
              <a:rPr lang="fr-BE" sz="1600" dirty="0">
                <a:solidFill>
                  <a:schemeClr val="accent1"/>
                </a:solidFill>
              </a:rPr>
              <a:t> van Lenz: </a:t>
            </a:r>
            <a:r>
              <a:rPr lang="fr-BE" sz="1600" dirty="0" err="1">
                <a:solidFill>
                  <a:schemeClr val="accent1"/>
                </a:solidFill>
              </a:rPr>
              <a:t>Inductiestroom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opwekken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volgens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fluxverandering</a:t>
            </a:r>
            <a:r>
              <a:rPr lang="fr-BE" sz="1600" dirty="0">
                <a:solidFill>
                  <a:schemeClr val="accent1"/>
                </a:solidFill>
              </a:rPr>
              <a:t> en </a:t>
            </a:r>
            <a:r>
              <a:rPr lang="fr-BE" sz="1600" dirty="0" err="1">
                <a:solidFill>
                  <a:schemeClr val="accent1"/>
                </a:solidFill>
              </a:rPr>
              <a:t>tegengesteld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aan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veroorzaker</a:t>
            </a:r>
            <a:r>
              <a:rPr lang="fr-BE" sz="1600" dirty="0">
                <a:solidFill>
                  <a:schemeClr val="accent1"/>
                </a:solidFill>
              </a:rPr>
              <a:t>. </a:t>
            </a:r>
          </a:p>
          <a:p>
            <a:endParaRPr lang="fr-BE" sz="1600" dirty="0">
              <a:solidFill>
                <a:schemeClr val="accent1"/>
              </a:solidFill>
            </a:endParaRPr>
          </a:p>
          <a:p>
            <a:r>
              <a:rPr lang="fr-BE" sz="1600" b="1" dirty="0" err="1">
                <a:solidFill>
                  <a:schemeClr val="accent1"/>
                </a:solidFill>
              </a:rPr>
              <a:t>Antwoord</a:t>
            </a:r>
            <a:r>
              <a:rPr lang="fr-BE" sz="1600" b="1" dirty="0">
                <a:solidFill>
                  <a:schemeClr val="accent1"/>
                </a:solidFill>
              </a:rPr>
              <a:t> A</a:t>
            </a:r>
            <a:r>
              <a:rPr lang="fr-BE" sz="1600" dirty="0">
                <a:solidFill>
                  <a:schemeClr val="accent1"/>
                </a:solidFill>
              </a:rPr>
              <a:t>: </a:t>
            </a:r>
            <a:r>
              <a:rPr lang="fr-BE" sz="1600" dirty="0" err="1">
                <a:solidFill>
                  <a:schemeClr val="accent1"/>
                </a:solidFill>
              </a:rPr>
              <a:t>Magnetische</a:t>
            </a:r>
            <a:r>
              <a:rPr lang="fr-BE" sz="1600" dirty="0">
                <a:solidFill>
                  <a:schemeClr val="accent1"/>
                </a:solidFill>
              </a:rPr>
              <a:t> veld </a:t>
            </a:r>
            <a:r>
              <a:rPr lang="fr-BE" sz="1600" dirty="0" err="1">
                <a:solidFill>
                  <a:schemeClr val="accent1"/>
                </a:solidFill>
              </a:rPr>
              <a:t>gaat</a:t>
            </a:r>
            <a:r>
              <a:rPr lang="fr-BE" sz="1600" dirty="0">
                <a:solidFill>
                  <a:schemeClr val="accent1"/>
                </a:solidFill>
              </a:rPr>
              <a:t> in het </a:t>
            </a:r>
            <a:r>
              <a:rPr lang="fr-BE" sz="1600" dirty="0" err="1">
                <a:solidFill>
                  <a:schemeClr val="accent1"/>
                </a:solidFill>
              </a:rPr>
              <a:t>blad</a:t>
            </a:r>
            <a:r>
              <a:rPr lang="fr-BE" sz="1600" dirty="0">
                <a:solidFill>
                  <a:schemeClr val="accent1"/>
                </a:solidFill>
              </a:rPr>
              <a:t> (van </a:t>
            </a:r>
            <a:r>
              <a:rPr lang="fr-BE" sz="1600" dirty="0" err="1">
                <a:solidFill>
                  <a:schemeClr val="accent1"/>
                </a:solidFill>
              </a:rPr>
              <a:t>ons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weg</a:t>
            </a:r>
            <a:r>
              <a:rPr lang="fr-BE" sz="1600" dirty="0">
                <a:solidFill>
                  <a:schemeClr val="accent1"/>
                </a:solidFill>
              </a:rPr>
              <a:t>). </a:t>
            </a:r>
            <a:r>
              <a:rPr lang="fr-BE" sz="1600" dirty="0" err="1">
                <a:solidFill>
                  <a:schemeClr val="accent1"/>
                </a:solidFill>
              </a:rPr>
              <a:t>Magnetische</a:t>
            </a:r>
            <a:r>
              <a:rPr lang="fr-BE" sz="1600" dirty="0">
                <a:solidFill>
                  <a:schemeClr val="accent1"/>
                </a:solidFill>
              </a:rPr>
              <a:t> veld </a:t>
            </a:r>
            <a:r>
              <a:rPr lang="fr-BE" sz="1600" dirty="0" err="1">
                <a:solidFill>
                  <a:schemeClr val="accent1"/>
                </a:solidFill>
              </a:rPr>
              <a:t>dat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door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inductiestroom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komt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zal</a:t>
            </a:r>
            <a:r>
              <a:rPr lang="fr-BE" sz="1600" dirty="0">
                <a:solidFill>
                  <a:schemeClr val="accent1"/>
                </a:solidFill>
              </a:rPr>
              <a:t> dus </a:t>
            </a:r>
            <a:r>
              <a:rPr lang="fr-BE" sz="1600" dirty="0" err="1">
                <a:solidFill>
                  <a:schemeClr val="accent1"/>
                </a:solidFill>
              </a:rPr>
              <a:t>uit</a:t>
            </a:r>
            <a:r>
              <a:rPr lang="fr-BE" sz="1600" dirty="0">
                <a:solidFill>
                  <a:schemeClr val="accent1"/>
                </a:solidFill>
              </a:rPr>
              <a:t> het </a:t>
            </a:r>
            <a:r>
              <a:rPr lang="fr-BE" sz="1600" dirty="0" err="1">
                <a:solidFill>
                  <a:schemeClr val="accent1"/>
                </a:solidFill>
              </a:rPr>
              <a:t>blad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komen</a:t>
            </a:r>
            <a:r>
              <a:rPr lang="fr-BE" sz="1600" dirty="0">
                <a:solidFill>
                  <a:schemeClr val="accent1"/>
                </a:solidFill>
              </a:rPr>
              <a:t>. </a:t>
            </a:r>
            <a:r>
              <a:rPr lang="fr-BE" sz="1600" dirty="0" err="1">
                <a:solidFill>
                  <a:schemeClr val="accent1"/>
                </a:solidFill>
              </a:rPr>
              <a:t>Gebruiken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we</a:t>
            </a:r>
            <a:r>
              <a:rPr lang="fr-BE" sz="1600" dirty="0">
                <a:solidFill>
                  <a:schemeClr val="accent1"/>
                </a:solidFill>
              </a:rPr>
              <a:t> de </a:t>
            </a:r>
            <a:r>
              <a:rPr lang="fr-BE" sz="1600" dirty="0" err="1">
                <a:solidFill>
                  <a:schemeClr val="accent1"/>
                </a:solidFill>
              </a:rPr>
              <a:t>rechterhandregel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wil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zeggen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dat</a:t>
            </a:r>
            <a:r>
              <a:rPr lang="fr-BE" sz="1600" dirty="0">
                <a:solidFill>
                  <a:schemeClr val="accent1"/>
                </a:solidFill>
              </a:rPr>
              <a:t> de </a:t>
            </a:r>
            <a:r>
              <a:rPr lang="fr-BE" sz="1600" dirty="0" err="1">
                <a:solidFill>
                  <a:schemeClr val="accent1"/>
                </a:solidFill>
              </a:rPr>
              <a:t>stroom</a:t>
            </a:r>
            <a:r>
              <a:rPr lang="fr-BE" sz="1600" dirty="0">
                <a:solidFill>
                  <a:schemeClr val="accent1"/>
                </a:solidFill>
              </a:rPr>
              <a:t> dus in </a:t>
            </a:r>
            <a:r>
              <a:rPr lang="fr-BE" sz="1600" dirty="0" err="1">
                <a:solidFill>
                  <a:schemeClr val="accent1"/>
                </a:solidFill>
              </a:rPr>
              <a:t>wijzerszin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loopt</a:t>
            </a:r>
            <a:r>
              <a:rPr lang="fr-BE" sz="1600" dirty="0">
                <a:solidFill>
                  <a:schemeClr val="accent1"/>
                </a:solidFill>
              </a:rPr>
              <a:t>. FOUT</a:t>
            </a:r>
            <a:br>
              <a:rPr lang="fr-BE" sz="1600" dirty="0">
                <a:solidFill>
                  <a:schemeClr val="accent1"/>
                </a:solidFill>
              </a:rPr>
            </a:br>
            <a:endParaRPr lang="fr-BE" sz="1600" dirty="0">
              <a:solidFill>
                <a:schemeClr val="accent1"/>
              </a:solidFill>
            </a:endParaRPr>
          </a:p>
          <a:p>
            <a:r>
              <a:rPr lang="fr-BE" sz="1600" b="1" dirty="0" err="1">
                <a:solidFill>
                  <a:schemeClr val="accent1"/>
                </a:solidFill>
              </a:rPr>
              <a:t>Antwoord</a:t>
            </a:r>
            <a:r>
              <a:rPr lang="fr-BE" sz="1600" b="1" dirty="0">
                <a:solidFill>
                  <a:schemeClr val="accent1"/>
                </a:solidFill>
              </a:rPr>
              <a:t> B</a:t>
            </a:r>
            <a:r>
              <a:rPr lang="fr-BE" sz="1600" dirty="0">
                <a:solidFill>
                  <a:schemeClr val="accent1"/>
                </a:solidFill>
              </a:rPr>
              <a:t>: Dit kan niet, de </a:t>
            </a:r>
            <a:r>
              <a:rPr lang="fr-BE" sz="1600" dirty="0" err="1">
                <a:solidFill>
                  <a:schemeClr val="accent1"/>
                </a:solidFill>
              </a:rPr>
              <a:t>lampen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staan</a:t>
            </a:r>
            <a:r>
              <a:rPr lang="fr-BE" sz="1600" dirty="0">
                <a:solidFill>
                  <a:schemeClr val="accent1"/>
                </a:solidFill>
              </a:rPr>
              <a:t> in </a:t>
            </a:r>
            <a:r>
              <a:rPr lang="fr-BE" sz="1600" dirty="0" err="1">
                <a:solidFill>
                  <a:schemeClr val="accent1"/>
                </a:solidFill>
              </a:rPr>
              <a:t>serie</a:t>
            </a:r>
            <a:r>
              <a:rPr lang="fr-BE" sz="1600" dirty="0">
                <a:solidFill>
                  <a:schemeClr val="accent1"/>
                </a:solidFill>
              </a:rPr>
              <a:t>, dus </a:t>
            </a:r>
            <a:r>
              <a:rPr lang="fr-BE" sz="1600" dirty="0" err="1">
                <a:solidFill>
                  <a:schemeClr val="accent1"/>
                </a:solidFill>
              </a:rPr>
              <a:t>altijd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hetzelfde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vermogen</a:t>
            </a:r>
            <a:r>
              <a:rPr lang="fr-BE" sz="1600" dirty="0">
                <a:solidFill>
                  <a:schemeClr val="accent1"/>
                </a:solidFill>
              </a:rPr>
              <a:t>. FOUT</a:t>
            </a:r>
          </a:p>
          <a:p>
            <a:br>
              <a:rPr lang="fr-BE" sz="1600" dirty="0">
                <a:solidFill>
                  <a:schemeClr val="accent1"/>
                </a:solidFill>
              </a:rPr>
            </a:br>
            <a:r>
              <a:rPr lang="fr-BE" sz="1600" b="1" dirty="0" err="1">
                <a:solidFill>
                  <a:schemeClr val="accent1"/>
                </a:solidFill>
              </a:rPr>
              <a:t>Antwoord</a:t>
            </a:r>
            <a:r>
              <a:rPr lang="fr-BE" sz="1600" b="1" dirty="0">
                <a:solidFill>
                  <a:schemeClr val="accent1"/>
                </a:solidFill>
              </a:rPr>
              <a:t> C</a:t>
            </a:r>
            <a:r>
              <a:rPr lang="fr-BE" sz="1600" dirty="0">
                <a:solidFill>
                  <a:schemeClr val="accent1"/>
                </a:solidFill>
              </a:rPr>
              <a:t>:  </a:t>
            </a:r>
            <a:r>
              <a:rPr lang="fr-BE" sz="1600" dirty="0" err="1">
                <a:solidFill>
                  <a:schemeClr val="accent1"/>
                </a:solidFill>
              </a:rPr>
              <a:t>Fluxverandering</a:t>
            </a:r>
            <a:r>
              <a:rPr lang="fr-BE" sz="1600" dirty="0">
                <a:solidFill>
                  <a:schemeClr val="accent1"/>
                </a:solidFill>
              </a:rPr>
              <a:t>, dus </a:t>
            </a:r>
            <a:r>
              <a:rPr lang="fr-BE" sz="1600" dirty="0" err="1">
                <a:solidFill>
                  <a:schemeClr val="accent1"/>
                </a:solidFill>
              </a:rPr>
              <a:t>verandering</a:t>
            </a:r>
            <a:r>
              <a:rPr lang="fr-BE" sz="1600" dirty="0">
                <a:solidFill>
                  <a:schemeClr val="accent1"/>
                </a:solidFill>
              </a:rPr>
              <a:t> van </a:t>
            </a:r>
            <a:r>
              <a:rPr lang="fr-BE" sz="1600" dirty="0" err="1">
                <a:solidFill>
                  <a:schemeClr val="accent1"/>
                </a:solidFill>
              </a:rPr>
              <a:t>oppervlakte</a:t>
            </a:r>
            <a:r>
              <a:rPr lang="fr-BE" sz="1600" dirty="0">
                <a:solidFill>
                  <a:schemeClr val="accent1"/>
                </a:solidFill>
              </a:rPr>
              <a:t> en </a:t>
            </a:r>
            <a:r>
              <a:rPr lang="fr-BE" sz="1600" dirty="0" err="1">
                <a:solidFill>
                  <a:schemeClr val="accent1"/>
                </a:solidFill>
              </a:rPr>
              <a:t>inductie</a:t>
            </a:r>
            <a:r>
              <a:rPr lang="fr-BE" sz="1600" dirty="0">
                <a:solidFill>
                  <a:schemeClr val="accent1"/>
                </a:solidFill>
              </a:rPr>
              <a:t>. Het </a:t>
            </a:r>
            <a:r>
              <a:rPr lang="fr-BE" sz="1600" dirty="0" err="1">
                <a:solidFill>
                  <a:schemeClr val="accent1"/>
                </a:solidFill>
              </a:rPr>
              <a:t>oppervlak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bij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een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cirkelvormige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winding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dat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erbij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komt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is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groter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tot</a:t>
            </a:r>
            <a:r>
              <a:rPr lang="fr-BE" sz="1600" dirty="0">
                <a:solidFill>
                  <a:schemeClr val="accent1"/>
                </a:solidFill>
              </a:rPr>
              <a:t> de </a:t>
            </a:r>
            <a:r>
              <a:rPr lang="fr-BE" sz="1600" dirty="0" err="1">
                <a:solidFill>
                  <a:schemeClr val="accent1"/>
                </a:solidFill>
              </a:rPr>
              <a:t>helft</a:t>
            </a:r>
            <a:r>
              <a:rPr lang="fr-BE" sz="1600" dirty="0">
                <a:solidFill>
                  <a:schemeClr val="accent1"/>
                </a:solidFill>
              </a:rPr>
              <a:t> er in </a:t>
            </a:r>
            <a:r>
              <a:rPr lang="fr-BE" sz="1600" dirty="0" err="1">
                <a:solidFill>
                  <a:schemeClr val="accent1"/>
                </a:solidFill>
              </a:rPr>
              <a:t>zit</a:t>
            </a:r>
            <a:r>
              <a:rPr lang="fr-BE" sz="1600" dirty="0">
                <a:solidFill>
                  <a:schemeClr val="accent1"/>
                </a:solidFill>
              </a:rPr>
              <a:t>.  </a:t>
            </a:r>
            <a:r>
              <a:rPr lang="fr-BE" sz="1600" b="1" dirty="0">
                <a:solidFill>
                  <a:schemeClr val="accent1"/>
                </a:solidFill>
              </a:rPr>
              <a:t>JUIST </a:t>
            </a:r>
            <a:r>
              <a:rPr lang="fr-BE" sz="16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fr-BE" sz="16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Antwoord</a:t>
            </a:r>
            <a:r>
              <a:rPr lang="fr-BE" sz="1600" b="1" dirty="0">
                <a:solidFill>
                  <a:schemeClr val="accent1"/>
                </a:solidFill>
                <a:sym typeface="Wingdings" panose="05000000000000000000" pitchFamily="2" charset="2"/>
              </a:rPr>
              <a:t> C</a:t>
            </a:r>
            <a:endParaRPr lang="fr-BE" sz="1600" b="1" dirty="0">
              <a:solidFill>
                <a:schemeClr val="accent1"/>
              </a:solidFill>
            </a:endParaRPr>
          </a:p>
          <a:p>
            <a:br>
              <a:rPr lang="fr-BE" sz="1600" dirty="0">
                <a:solidFill>
                  <a:schemeClr val="accent1"/>
                </a:solidFill>
              </a:rPr>
            </a:br>
            <a:r>
              <a:rPr lang="fr-BE" sz="1600" b="1" dirty="0" err="1">
                <a:solidFill>
                  <a:schemeClr val="accent1"/>
                </a:solidFill>
              </a:rPr>
              <a:t>Antwoord</a:t>
            </a:r>
            <a:r>
              <a:rPr lang="fr-BE" sz="1600" b="1" dirty="0">
                <a:solidFill>
                  <a:schemeClr val="accent1"/>
                </a:solidFill>
              </a:rPr>
              <a:t> D</a:t>
            </a:r>
            <a:r>
              <a:rPr lang="fr-BE" sz="1600" dirty="0">
                <a:solidFill>
                  <a:schemeClr val="accent1"/>
                </a:solidFill>
              </a:rPr>
              <a:t>: De </a:t>
            </a:r>
            <a:r>
              <a:rPr lang="fr-BE" sz="1600" dirty="0" err="1">
                <a:solidFill>
                  <a:schemeClr val="accent1"/>
                </a:solidFill>
              </a:rPr>
              <a:t>lampen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staan</a:t>
            </a:r>
            <a:r>
              <a:rPr lang="fr-BE" sz="1600" dirty="0">
                <a:solidFill>
                  <a:schemeClr val="accent1"/>
                </a:solidFill>
              </a:rPr>
              <a:t> in </a:t>
            </a:r>
            <a:r>
              <a:rPr lang="fr-BE" sz="1600" dirty="0" err="1">
                <a:solidFill>
                  <a:schemeClr val="accent1"/>
                </a:solidFill>
              </a:rPr>
              <a:t>serie</a:t>
            </a:r>
            <a:r>
              <a:rPr lang="fr-BE" sz="1600" dirty="0">
                <a:solidFill>
                  <a:schemeClr val="accent1"/>
                </a:solidFill>
              </a:rPr>
              <a:t>, dus </a:t>
            </a:r>
            <a:r>
              <a:rPr lang="fr-BE" sz="1600" dirty="0" err="1">
                <a:solidFill>
                  <a:schemeClr val="accent1"/>
                </a:solidFill>
              </a:rPr>
              <a:t>altijd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hetzelfde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vermogen</a:t>
            </a:r>
            <a:r>
              <a:rPr lang="fr-BE" sz="1600" dirty="0">
                <a:solidFill>
                  <a:schemeClr val="accent1"/>
                </a:solidFill>
              </a:rPr>
              <a:t>. FOUT</a:t>
            </a: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2150293C-7772-8C6E-A364-0E666070AC7D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rgbClr val="FFFFFF"/>
                </a:solidFill>
              </a:rPr>
              <a:t>Groote en </a:t>
            </a:r>
            <a:r>
              <a:rPr lang="fr-BE" sz="2400" dirty="0" err="1">
                <a:solidFill>
                  <a:srgbClr val="FFFFFF"/>
                </a:solidFill>
              </a:rPr>
              <a:t>zin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br>
              <a:rPr lang="fr-BE" sz="2400" dirty="0">
                <a:solidFill>
                  <a:srgbClr val="FFFFFF"/>
                </a:solidFill>
              </a:rPr>
            </a:br>
            <a:r>
              <a:rPr lang="fr-BE" sz="2400" dirty="0" err="1">
                <a:solidFill>
                  <a:srgbClr val="FFFFFF"/>
                </a:solidFill>
              </a:rPr>
              <a:t>magnetische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inductie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bepalen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0FE734F2-9A0F-9A35-AE91-677520227B44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579A4836-1593-B638-45F7-2AFEA46BEA22}"/>
              </a:ext>
            </a:extLst>
          </p:cNvPr>
          <p:cNvSpPr/>
          <p:nvPr/>
        </p:nvSpPr>
        <p:spPr>
          <a:xfrm>
            <a:off x="7069568" y="1640425"/>
            <a:ext cx="4535942" cy="2005441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Zelfde</a:t>
            </a:r>
            <a:r>
              <a:rPr lang="fr-BE" dirty="0"/>
              <a:t> </a:t>
            </a:r>
            <a:r>
              <a:rPr lang="fr-BE" dirty="0" err="1"/>
              <a:t>lampen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Schets</a:t>
            </a:r>
            <a:endParaRPr lang="fr-BE" dirty="0"/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bewering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juist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378557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559E27A-FA69-C3CA-09B8-3C084D01CF81}"/>
              </a:ext>
            </a:extLst>
          </p:cNvPr>
          <p:cNvSpPr/>
          <p:nvPr/>
        </p:nvSpPr>
        <p:spPr>
          <a:xfrm>
            <a:off x="-349287" y="3429000"/>
            <a:ext cx="12879977" cy="33341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B6CC60A3-F02D-5546-C7B3-8A257D42A47B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rgbClr val="FFFFFF"/>
                </a:solidFill>
              </a:rPr>
              <a:t>Groote en </a:t>
            </a:r>
            <a:r>
              <a:rPr lang="fr-BE" sz="2400" dirty="0" err="1">
                <a:solidFill>
                  <a:srgbClr val="FFFFFF"/>
                </a:solidFill>
              </a:rPr>
              <a:t>zin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br>
              <a:rPr lang="fr-BE" sz="2400" dirty="0">
                <a:solidFill>
                  <a:srgbClr val="FFFFFF"/>
                </a:solidFill>
              </a:rPr>
            </a:br>
            <a:r>
              <a:rPr lang="fr-BE" sz="2400" dirty="0" err="1">
                <a:solidFill>
                  <a:srgbClr val="FFFFFF"/>
                </a:solidFill>
              </a:rPr>
              <a:t>magnetische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inductie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bepalen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EA37DEE2-7826-5F5A-4368-461B15CD37EE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C240A9C-5553-8792-E3DE-07AA9ABA9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531" y="3461890"/>
            <a:ext cx="4666340" cy="3301261"/>
          </a:xfrm>
          <a:prstGeom prst="rect">
            <a:avLst/>
          </a:prstGeom>
        </p:spPr>
      </p:pic>
      <p:pic>
        <p:nvPicPr>
          <p:cNvPr id="9" name="Afbeelding 8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D0A5B0D9-C847-2957-590E-D70961D77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41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F3CD1D-2791-A7DA-1D3D-D316C44F61EC}"/>
              </a:ext>
            </a:extLst>
          </p:cNvPr>
          <p:cNvSpPr/>
          <p:nvPr/>
        </p:nvSpPr>
        <p:spPr>
          <a:xfrm>
            <a:off x="526209" y="3677335"/>
            <a:ext cx="11228606" cy="26483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Het </a:t>
            </a:r>
            <a:r>
              <a:rPr lang="fr-BE" dirty="0" err="1">
                <a:solidFill>
                  <a:schemeClr val="accent1"/>
                </a:solidFill>
              </a:rPr>
              <a:t>magnetische</a:t>
            </a:r>
            <a:r>
              <a:rPr lang="fr-BE" dirty="0">
                <a:solidFill>
                  <a:schemeClr val="accent1"/>
                </a:solidFill>
              </a:rPr>
              <a:t> veld </a:t>
            </a:r>
            <a:r>
              <a:rPr lang="fr-BE" dirty="0" err="1">
                <a:solidFill>
                  <a:schemeClr val="accent1"/>
                </a:solidFill>
              </a:rPr>
              <a:t>vinden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we</a:t>
            </a:r>
            <a:r>
              <a:rPr lang="fr-BE" dirty="0">
                <a:solidFill>
                  <a:schemeClr val="accent1"/>
                </a:solidFill>
              </a:rPr>
              <a:t> met de </a:t>
            </a:r>
            <a:r>
              <a:rPr lang="fr-BE" dirty="0" err="1">
                <a:solidFill>
                  <a:schemeClr val="accent1"/>
                </a:solidFill>
              </a:rPr>
              <a:t>rechterhandregel</a:t>
            </a:r>
            <a:r>
              <a:rPr lang="fr-BE" dirty="0">
                <a:solidFill>
                  <a:schemeClr val="accent1"/>
                </a:solidFill>
              </a:rPr>
              <a:t>. Het </a:t>
            </a:r>
            <a:r>
              <a:rPr lang="fr-BE" dirty="0" err="1">
                <a:solidFill>
                  <a:schemeClr val="accent1"/>
                </a:solidFill>
              </a:rPr>
              <a:t>gaat</a:t>
            </a:r>
            <a:r>
              <a:rPr lang="fr-BE" dirty="0">
                <a:solidFill>
                  <a:schemeClr val="accent1"/>
                </a:solidFill>
              </a:rPr>
              <a:t> in het </a:t>
            </a:r>
            <a:r>
              <a:rPr lang="fr-BE" dirty="0" err="1">
                <a:solidFill>
                  <a:schemeClr val="accent1"/>
                </a:solidFill>
              </a:rPr>
              <a:t>blad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aan</a:t>
            </a:r>
            <a:r>
              <a:rPr lang="fr-BE" dirty="0">
                <a:solidFill>
                  <a:schemeClr val="accent1"/>
                </a:solidFill>
              </a:rPr>
              <a:t> de </a:t>
            </a:r>
            <a:r>
              <a:rPr lang="fr-BE" dirty="0" err="1">
                <a:solidFill>
                  <a:schemeClr val="accent1"/>
                </a:solidFill>
              </a:rPr>
              <a:t>rechterkant</a:t>
            </a:r>
            <a:r>
              <a:rPr lang="fr-BE" dirty="0">
                <a:solidFill>
                  <a:schemeClr val="accent1"/>
                </a:solidFill>
              </a:rPr>
              <a:t>. </a:t>
            </a:r>
            <a:r>
              <a:rPr lang="fr-BE" dirty="0" err="1">
                <a:solidFill>
                  <a:schemeClr val="accent1"/>
                </a:solidFill>
              </a:rPr>
              <a:t>Gebruik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hierop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weer</a:t>
            </a:r>
            <a:r>
              <a:rPr lang="fr-BE" dirty="0">
                <a:solidFill>
                  <a:schemeClr val="accent1"/>
                </a:solidFill>
              </a:rPr>
              <a:t> de </a:t>
            </a:r>
            <a:r>
              <a:rPr lang="fr-BE" dirty="0" err="1">
                <a:solidFill>
                  <a:schemeClr val="accent1"/>
                </a:solidFill>
              </a:rPr>
              <a:t>rechterhandregel</a:t>
            </a:r>
            <a:r>
              <a:rPr lang="fr-BE" dirty="0">
                <a:solidFill>
                  <a:schemeClr val="accent1"/>
                </a:solidFill>
              </a:rPr>
              <a:t>, dan </a:t>
            </a:r>
            <a:r>
              <a:rPr lang="fr-BE" dirty="0" err="1">
                <a:solidFill>
                  <a:schemeClr val="accent1"/>
                </a:solidFill>
              </a:rPr>
              <a:t>vinden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we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dat</a:t>
            </a:r>
            <a:r>
              <a:rPr lang="fr-BE" dirty="0">
                <a:solidFill>
                  <a:schemeClr val="accent1"/>
                </a:solidFill>
              </a:rPr>
              <a:t> de </a:t>
            </a:r>
            <a:r>
              <a:rPr lang="fr-BE" dirty="0" err="1">
                <a:solidFill>
                  <a:schemeClr val="accent1"/>
                </a:solidFill>
              </a:rPr>
              <a:t>stroom</a:t>
            </a:r>
            <a:r>
              <a:rPr lang="fr-BE" dirty="0">
                <a:solidFill>
                  <a:schemeClr val="accent1"/>
                </a:solidFill>
              </a:rPr>
              <a:t> in </a:t>
            </a:r>
            <a:r>
              <a:rPr lang="fr-BE" dirty="0" err="1">
                <a:solidFill>
                  <a:schemeClr val="accent1"/>
                </a:solidFill>
              </a:rPr>
              <a:t>wijzerszin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loopt</a:t>
            </a:r>
            <a:r>
              <a:rPr lang="fr-BE" dirty="0">
                <a:solidFill>
                  <a:schemeClr val="accent1"/>
                </a:solidFill>
              </a:rPr>
              <a:t>. </a:t>
            </a:r>
          </a:p>
          <a:p>
            <a:pPr algn="ctr"/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De </a:t>
            </a:r>
            <a:r>
              <a:rPr lang="fr-BE" dirty="0" err="1">
                <a:solidFill>
                  <a:schemeClr val="accent1"/>
                </a:solidFill>
              </a:rPr>
              <a:t>stroom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neemt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toe</a:t>
            </a:r>
            <a:r>
              <a:rPr lang="fr-BE" dirty="0">
                <a:solidFill>
                  <a:schemeClr val="accent1"/>
                </a:solidFill>
              </a:rPr>
              <a:t>, </a:t>
            </a:r>
            <a:r>
              <a:rPr lang="fr-BE" dirty="0" err="1">
                <a:solidFill>
                  <a:schemeClr val="accent1"/>
                </a:solidFill>
              </a:rPr>
              <a:t>immers</a:t>
            </a:r>
            <a:r>
              <a:rPr lang="fr-BE" dirty="0">
                <a:solidFill>
                  <a:schemeClr val="accent1"/>
                </a:solidFill>
              </a:rPr>
              <a:t>, de </a:t>
            </a:r>
            <a:r>
              <a:rPr lang="fr-BE" dirty="0" err="1">
                <a:solidFill>
                  <a:schemeClr val="accent1"/>
                </a:solidFill>
              </a:rPr>
              <a:t>fluxverandering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zal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verkleinen</a:t>
            </a:r>
            <a:r>
              <a:rPr lang="fr-BE" dirty="0">
                <a:solidFill>
                  <a:schemeClr val="accent1"/>
                </a:solidFill>
              </a:rPr>
              <a:t> in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cirkelvormige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geleider</a:t>
            </a:r>
            <a:r>
              <a:rPr lang="fr-BE" dirty="0">
                <a:solidFill>
                  <a:schemeClr val="accent1"/>
                </a:solidFill>
              </a:rPr>
              <a:t> en de </a:t>
            </a:r>
            <a:r>
              <a:rPr lang="fr-BE" dirty="0" err="1">
                <a:solidFill>
                  <a:schemeClr val="accent1"/>
                </a:solidFill>
              </a:rPr>
              <a:t>geleider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beweegt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zich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weg</a:t>
            </a:r>
            <a:r>
              <a:rPr lang="fr-BE" dirty="0">
                <a:solidFill>
                  <a:schemeClr val="accent1"/>
                </a:solidFill>
              </a:rPr>
              <a:t> van de </a:t>
            </a:r>
            <a:r>
              <a:rPr lang="fr-BE" dirty="0" err="1">
                <a:solidFill>
                  <a:schemeClr val="accent1"/>
                </a:solidFill>
              </a:rPr>
              <a:t>veroorzaker</a:t>
            </a:r>
            <a:r>
              <a:rPr lang="fr-BE" dirty="0">
                <a:solidFill>
                  <a:schemeClr val="accent1"/>
                </a:solidFill>
              </a:rPr>
              <a:t> van het </a:t>
            </a:r>
            <a:r>
              <a:rPr lang="fr-BE" dirty="0" err="1">
                <a:solidFill>
                  <a:schemeClr val="accent1"/>
                </a:solidFill>
              </a:rPr>
              <a:t>magnetische</a:t>
            </a:r>
            <a:r>
              <a:rPr lang="fr-BE" dirty="0">
                <a:solidFill>
                  <a:schemeClr val="accent1"/>
                </a:solidFill>
              </a:rPr>
              <a:t> veld.</a:t>
            </a:r>
          </a:p>
          <a:p>
            <a:pPr algn="ctr"/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fr-BE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Antwoord</a:t>
            </a:r>
            <a:r>
              <a:rPr lang="fr-BE" b="1" dirty="0">
                <a:solidFill>
                  <a:schemeClr val="accent1"/>
                </a:solidFill>
                <a:sym typeface="Wingdings" panose="05000000000000000000" pitchFamily="2" charset="2"/>
              </a:rPr>
              <a:t> A</a:t>
            </a:r>
            <a:endParaRPr lang="fr-BE" b="1" dirty="0">
              <a:solidFill>
                <a:schemeClr val="accent1"/>
              </a:solidFill>
            </a:endParaRP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328062B1-82D9-0E7C-69C0-DE67C6CBB610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rgbClr val="FFFFFF"/>
                </a:solidFill>
              </a:rPr>
              <a:t>Groote en </a:t>
            </a:r>
            <a:r>
              <a:rPr lang="fr-BE" sz="2400" dirty="0" err="1">
                <a:solidFill>
                  <a:srgbClr val="FFFFFF"/>
                </a:solidFill>
              </a:rPr>
              <a:t>zin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br>
              <a:rPr lang="fr-BE" sz="2400" dirty="0">
                <a:solidFill>
                  <a:srgbClr val="FFFFFF"/>
                </a:solidFill>
              </a:rPr>
            </a:br>
            <a:r>
              <a:rPr lang="fr-BE" sz="2400" dirty="0" err="1">
                <a:solidFill>
                  <a:srgbClr val="FFFFFF"/>
                </a:solidFill>
              </a:rPr>
              <a:t>magnetische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inductie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bepalen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625415AE-8EBE-2276-36D2-F6A4BC11631B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B28D4B3-E5B2-EBA5-891A-80B64D295303}"/>
              </a:ext>
            </a:extLst>
          </p:cNvPr>
          <p:cNvSpPr/>
          <p:nvPr/>
        </p:nvSpPr>
        <p:spPr>
          <a:xfrm>
            <a:off x="7069568" y="1640425"/>
            <a:ext cx="4535942" cy="2005441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Cirkelvormige</a:t>
            </a:r>
            <a:r>
              <a:rPr lang="fr-BE" dirty="0"/>
              <a:t> </a:t>
            </a:r>
            <a:r>
              <a:rPr lang="fr-BE" dirty="0" err="1"/>
              <a:t>geleider</a:t>
            </a:r>
            <a:endParaRPr lang="fr-BE" dirty="0"/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Zin</a:t>
            </a:r>
            <a:r>
              <a:rPr lang="fr-BE" dirty="0"/>
              <a:t> van </a:t>
            </a:r>
            <a:r>
              <a:rPr lang="fr-BE" dirty="0" err="1"/>
              <a:t>stroom</a:t>
            </a:r>
            <a:r>
              <a:rPr lang="fr-B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Toename</a:t>
            </a:r>
            <a:r>
              <a:rPr lang="fr-BE" dirty="0"/>
              <a:t> of </a:t>
            </a:r>
            <a:r>
              <a:rPr lang="fr-BE" dirty="0" err="1"/>
              <a:t>afname</a:t>
            </a:r>
            <a:r>
              <a:rPr lang="fr-BE" dirty="0"/>
              <a:t> </a:t>
            </a:r>
            <a:r>
              <a:rPr lang="fr-BE" dirty="0" err="1"/>
              <a:t>stroom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1641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F743848-FEF6-CDC6-75E3-AD72A281E927}"/>
              </a:ext>
            </a:extLst>
          </p:cNvPr>
          <p:cNvSpPr/>
          <p:nvPr/>
        </p:nvSpPr>
        <p:spPr>
          <a:xfrm>
            <a:off x="-349287" y="3429000"/>
            <a:ext cx="12879977" cy="33341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80F3672E-09A2-D800-E14F-1698353813D0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rgbClr val="FFFFFF"/>
                </a:solidFill>
              </a:rPr>
              <a:t>Groote en </a:t>
            </a:r>
            <a:r>
              <a:rPr lang="fr-BE" sz="2400" dirty="0" err="1">
                <a:solidFill>
                  <a:srgbClr val="FFFFFF"/>
                </a:solidFill>
              </a:rPr>
              <a:t>zin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br>
              <a:rPr lang="fr-BE" sz="2400" dirty="0">
                <a:solidFill>
                  <a:srgbClr val="FFFFFF"/>
                </a:solidFill>
              </a:rPr>
            </a:br>
            <a:r>
              <a:rPr lang="fr-BE" sz="2400" dirty="0" err="1">
                <a:solidFill>
                  <a:srgbClr val="FFFFFF"/>
                </a:solidFill>
              </a:rPr>
              <a:t>magnetische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inductie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bepalen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F0E3A63-BBDB-E0EF-89F9-56252DFD3947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8" name="Afbeelding 7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CF61EEB8-B44F-3711-70B7-980507660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7106AB4-9658-21F6-B458-6EA5642A6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115" y="3425266"/>
            <a:ext cx="4997171" cy="33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22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7846-4E19-ADE6-D5D4-D1A2DAF7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Inhoud</a:t>
            </a:r>
            <a:endParaRPr lang="fr-BE" dirty="0"/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687CCA69-C544-AAAF-6774-6EC72A24224E}"/>
              </a:ext>
            </a:extLst>
          </p:cNvPr>
          <p:cNvSpPr/>
          <p:nvPr/>
        </p:nvSpPr>
        <p:spPr>
          <a:xfrm>
            <a:off x="581192" y="1934670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Wat is </a:t>
            </a:r>
            <a:r>
              <a:rPr lang="fr-BE" sz="2000" dirty="0" err="1">
                <a:solidFill>
                  <a:srgbClr val="FFFFFF"/>
                </a:solidFill>
              </a:rPr>
              <a:t>Elektromagnetisme</a:t>
            </a:r>
            <a:r>
              <a:rPr lang="fr-BE" sz="2000" dirty="0">
                <a:solidFill>
                  <a:srgbClr val="FFFFFF"/>
                </a:solidFill>
              </a:rPr>
              <a:t>?</a:t>
            </a:r>
            <a:endParaRPr lang="nl-BE" sz="2000" dirty="0">
              <a:solidFill>
                <a:srgbClr val="FFFFFF"/>
              </a:solidFill>
            </a:endParaRPr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98B1D85B-2DB3-9CAD-6B00-AD396F64FCFE}"/>
              </a:ext>
            </a:extLst>
          </p:cNvPr>
          <p:cNvSpPr/>
          <p:nvPr/>
        </p:nvSpPr>
        <p:spPr>
          <a:xfrm>
            <a:off x="581192" y="3042253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</a:t>
            </a:r>
            <a:r>
              <a:rPr lang="fr-BE" sz="2000" dirty="0" err="1">
                <a:solidFill>
                  <a:srgbClr val="FFFFFF"/>
                </a:solidFill>
              </a:rPr>
              <a:t>Welke</a:t>
            </a:r>
            <a:r>
              <a:rPr lang="fr-BE" sz="2000" dirty="0">
                <a:solidFill>
                  <a:srgbClr val="FFFFFF"/>
                </a:solidFill>
              </a:rPr>
              <a:t> formules </a:t>
            </a:r>
            <a:r>
              <a:rPr lang="fr-BE" sz="2000" dirty="0" err="1">
                <a:solidFill>
                  <a:srgbClr val="FFFFFF"/>
                </a:solidFill>
              </a:rPr>
              <a:t>zijn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belangrijk</a:t>
            </a:r>
            <a:r>
              <a:rPr lang="fr-BE" sz="20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F065E3CA-28DF-BE02-FB79-C74A34131A95}"/>
              </a:ext>
            </a:extLst>
          </p:cNvPr>
          <p:cNvSpPr/>
          <p:nvPr/>
        </p:nvSpPr>
        <p:spPr>
          <a:xfrm>
            <a:off x="581192" y="4149836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</a:t>
            </a:r>
            <a:r>
              <a:rPr lang="fr-BE" sz="2000" dirty="0" err="1">
                <a:solidFill>
                  <a:srgbClr val="FFFFFF"/>
                </a:solidFill>
              </a:rPr>
              <a:t>Welke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soort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oefeningen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zijn</a:t>
            </a:r>
            <a:r>
              <a:rPr lang="fr-BE" sz="2000" dirty="0">
                <a:solidFill>
                  <a:srgbClr val="FFFFFF"/>
                </a:solidFill>
              </a:rPr>
              <a:t> er?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7D6D33-18BF-4989-4804-9AA9D21AC804}"/>
              </a:ext>
            </a:extLst>
          </p:cNvPr>
          <p:cNvSpPr txBox="1">
            <a:spLocks/>
          </p:cNvSpPr>
          <p:nvPr/>
        </p:nvSpPr>
        <p:spPr>
          <a:xfrm>
            <a:off x="6612209" y="1989543"/>
            <a:ext cx="3398380" cy="907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fr-BE" sz="1800" dirty="0">
                <a:solidFill>
                  <a:srgbClr val="FFFFFF"/>
                </a:solidFill>
              </a:rPr>
              <a:t>Te </a:t>
            </a:r>
            <a:r>
              <a:rPr lang="fr-BE" sz="1800" dirty="0" err="1">
                <a:solidFill>
                  <a:srgbClr val="FFFFFF"/>
                </a:solidFill>
              </a:rPr>
              <a:t>kennen</a:t>
            </a:r>
            <a:r>
              <a:rPr lang="fr-BE" sz="1800" dirty="0">
                <a:solidFill>
                  <a:srgbClr val="FFFFFF"/>
                </a:solidFill>
              </a:rPr>
              <a:t> </a:t>
            </a:r>
            <a:r>
              <a:rPr lang="fr-BE" sz="1800" dirty="0" err="1">
                <a:solidFill>
                  <a:srgbClr val="FFFFFF"/>
                </a:solidFill>
              </a:rPr>
              <a:t>leerstof</a:t>
            </a:r>
            <a:endParaRPr lang="fr-BE" sz="1800" dirty="0">
              <a:solidFill>
                <a:srgbClr val="FFFFFF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fr-BE" sz="1800" dirty="0" err="1">
                <a:solidFill>
                  <a:srgbClr val="FFFFFF"/>
                </a:solidFill>
              </a:rPr>
              <a:t>Belangrijke</a:t>
            </a:r>
            <a:r>
              <a:rPr lang="fr-BE" sz="1800" dirty="0">
                <a:solidFill>
                  <a:srgbClr val="FFFFFF"/>
                </a:solidFill>
              </a:rPr>
              <a:t> </a:t>
            </a:r>
            <a:r>
              <a:rPr lang="fr-BE" sz="1800" dirty="0" err="1">
                <a:solidFill>
                  <a:srgbClr val="FFFFFF"/>
                </a:solidFill>
              </a:rPr>
              <a:t>begrippen</a:t>
            </a:r>
            <a:endParaRPr lang="fr-BE" sz="1800" dirty="0">
              <a:solidFill>
                <a:srgbClr val="FFFFFF"/>
              </a:solidFill>
            </a:endParaRP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2678BEE-C52B-F836-898F-A424B047B8EC}"/>
              </a:ext>
            </a:extLst>
          </p:cNvPr>
          <p:cNvSpPr/>
          <p:nvPr/>
        </p:nvSpPr>
        <p:spPr>
          <a:xfrm>
            <a:off x="581192" y="5257419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Oefeningen</a:t>
            </a:r>
            <a:endParaRPr lang="fr-BE" sz="2000" dirty="0">
              <a:solidFill>
                <a:srgbClr val="FFFFFF"/>
              </a:solidFill>
            </a:endParaRPr>
          </a:p>
        </p:txBody>
      </p:sp>
      <p:pic>
        <p:nvPicPr>
          <p:cNvPr id="9" name="Graphic 8" descr="Opmerking belangrijk met effen opvulling">
            <a:extLst>
              <a:ext uri="{FF2B5EF4-FFF2-40B4-BE49-F238E27FC236}">
                <a16:creationId xmlns:a16="http://schemas.microsoft.com/office/drawing/2014/main" id="{17DE9E13-CC94-8707-B88F-5685A3E69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561" y="3093768"/>
            <a:ext cx="914400" cy="914400"/>
          </a:xfrm>
          <a:prstGeom prst="rect">
            <a:avLst/>
          </a:prstGeom>
        </p:spPr>
      </p:pic>
      <p:pic>
        <p:nvPicPr>
          <p:cNvPr id="10" name="Graphic 9" descr="Pen met effen opvulling">
            <a:extLst>
              <a:ext uri="{FF2B5EF4-FFF2-40B4-BE49-F238E27FC236}">
                <a16:creationId xmlns:a16="http://schemas.microsoft.com/office/drawing/2014/main" id="{8D1BA499-5C04-B7F2-2A4D-0A00301DA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9414" y="4260041"/>
            <a:ext cx="797019" cy="797019"/>
          </a:xfrm>
          <a:prstGeom prst="rect">
            <a:avLst/>
          </a:prstGeom>
        </p:spPr>
      </p:pic>
      <p:pic>
        <p:nvPicPr>
          <p:cNvPr id="11" name="Graphic 10" descr="Storytelling met effen opvulling">
            <a:extLst>
              <a:ext uri="{FF2B5EF4-FFF2-40B4-BE49-F238E27FC236}">
                <a16:creationId xmlns:a16="http://schemas.microsoft.com/office/drawing/2014/main" id="{0F111B97-1DF6-D38A-8703-A60E1177EF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9414" y="5342787"/>
            <a:ext cx="846694" cy="846694"/>
          </a:xfrm>
          <a:prstGeom prst="rect">
            <a:avLst/>
          </a:prstGeom>
        </p:spPr>
      </p:pic>
      <p:pic>
        <p:nvPicPr>
          <p:cNvPr id="17" name="Graphic 16" descr="Magneet met effen opvulling">
            <a:extLst>
              <a:ext uri="{FF2B5EF4-FFF2-40B4-BE49-F238E27FC236}">
                <a16:creationId xmlns:a16="http://schemas.microsoft.com/office/drawing/2014/main" id="{FB1D00C5-1B34-39F1-53A2-5D5AE5F8A5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42524">
            <a:off x="1229662" y="2355303"/>
            <a:ext cx="647661" cy="647661"/>
          </a:xfrm>
          <a:prstGeom prst="rect">
            <a:avLst/>
          </a:prstGeom>
        </p:spPr>
      </p:pic>
      <p:pic>
        <p:nvPicPr>
          <p:cNvPr id="18" name="Graphic 17" descr="Bliksemschicht met effen opvulling">
            <a:extLst>
              <a:ext uri="{FF2B5EF4-FFF2-40B4-BE49-F238E27FC236}">
                <a16:creationId xmlns:a16="http://schemas.microsoft.com/office/drawing/2014/main" id="{7FC08325-3FC8-91F1-CB10-303B36222E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28930" y="1978658"/>
            <a:ext cx="647661" cy="6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71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F3CD1D-2791-A7DA-1D3D-D316C44F61EC}"/>
              </a:ext>
            </a:extLst>
          </p:cNvPr>
          <p:cNvSpPr/>
          <p:nvPr/>
        </p:nvSpPr>
        <p:spPr>
          <a:xfrm>
            <a:off x="526209" y="3482088"/>
            <a:ext cx="11228606" cy="23699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 dirty="0">
              <a:solidFill>
                <a:schemeClr val="accent1"/>
              </a:solidFill>
            </a:endParaRPr>
          </a:p>
          <a:p>
            <a:endParaRPr lang="fr-BE" dirty="0">
              <a:solidFill>
                <a:schemeClr val="accent1"/>
              </a:solidFill>
            </a:endParaRPr>
          </a:p>
          <a:p>
            <a:endParaRPr lang="fr-BE" dirty="0">
              <a:solidFill>
                <a:schemeClr val="accent1"/>
              </a:solidFill>
            </a:endParaRPr>
          </a:p>
          <a:p>
            <a:endParaRPr lang="fr-BE" dirty="0">
              <a:solidFill>
                <a:schemeClr val="accent1"/>
              </a:solidFill>
            </a:endParaRPr>
          </a:p>
          <a:p>
            <a:endParaRPr lang="fr-BE" dirty="0">
              <a:solidFill>
                <a:schemeClr val="accent1"/>
              </a:solidFill>
            </a:endParaRPr>
          </a:p>
          <a:p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Na </a:t>
            </a:r>
            <a:r>
              <a:rPr lang="fr-BE" dirty="0" err="1">
                <a:solidFill>
                  <a:schemeClr val="accent1"/>
                </a:solidFill>
              </a:rPr>
              <a:t>gebruik</a:t>
            </a:r>
            <a:r>
              <a:rPr lang="fr-BE" dirty="0">
                <a:solidFill>
                  <a:schemeClr val="accent1"/>
                </a:solidFill>
              </a:rPr>
              <a:t> van de </a:t>
            </a:r>
            <a:r>
              <a:rPr lang="fr-BE" dirty="0" err="1">
                <a:solidFill>
                  <a:schemeClr val="accent1"/>
                </a:solidFill>
              </a:rPr>
              <a:t>rechterhandregel</a:t>
            </a:r>
            <a:r>
              <a:rPr lang="fr-BE" dirty="0">
                <a:solidFill>
                  <a:schemeClr val="accent1"/>
                </a:solidFill>
              </a:rPr>
              <a:t> kan je </a:t>
            </a:r>
            <a:r>
              <a:rPr lang="fr-BE" dirty="0" err="1">
                <a:solidFill>
                  <a:schemeClr val="accent1"/>
                </a:solidFill>
              </a:rPr>
              <a:t>zien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dat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bij</a:t>
            </a:r>
            <a:r>
              <a:rPr lang="fr-BE" dirty="0">
                <a:solidFill>
                  <a:schemeClr val="accent1"/>
                </a:solidFill>
              </a:rPr>
              <a:t> punt A, </a:t>
            </a:r>
            <a:r>
              <a:rPr lang="fr-BE" dirty="0" err="1">
                <a:solidFill>
                  <a:schemeClr val="accent1"/>
                </a:solidFill>
              </a:rPr>
              <a:t>beide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inducties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naar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beneden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gericht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zijn</a:t>
            </a:r>
            <a:r>
              <a:rPr lang="fr-BE" dirty="0">
                <a:solidFill>
                  <a:schemeClr val="accent1"/>
                </a:solidFill>
              </a:rPr>
              <a:t>. </a:t>
            </a:r>
            <a:r>
              <a:rPr lang="fr-BE" dirty="0" err="1">
                <a:solidFill>
                  <a:schemeClr val="accent1"/>
                </a:solidFill>
              </a:rPr>
              <a:t>Gezien</a:t>
            </a:r>
            <a:r>
              <a:rPr lang="fr-BE" dirty="0">
                <a:solidFill>
                  <a:schemeClr val="accent1"/>
                </a:solidFill>
              </a:rPr>
              <a:t> de </a:t>
            </a:r>
            <a:r>
              <a:rPr lang="fr-BE" dirty="0" err="1">
                <a:solidFill>
                  <a:schemeClr val="accent1"/>
                </a:solidFill>
              </a:rPr>
              <a:t>afstand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gelijk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is</a:t>
            </a:r>
            <a:r>
              <a:rPr lang="fr-BE" dirty="0">
                <a:solidFill>
                  <a:schemeClr val="accent1"/>
                </a:solidFill>
              </a:rPr>
              <a:t> en de </a:t>
            </a:r>
            <a:r>
              <a:rPr lang="fr-BE" dirty="0" err="1">
                <a:solidFill>
                  <a:schemeClr val="accent1"/>
                </a:solidFill>
              </a:rPr>
              <a:t>stroom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dezelfde</a:t>
            </a:r>
            <a:r>
              <a:rPr lang="fr-BE" dirty="0">
                <a:solidFill>
                  <a:schemeClr val="accent1"/>
                </a:solidFill>
              </a:rPr>
              <a:t>, </a:t>
            </a:r>
            <a:r>
              <a:rPr lang="fr-BE" dirty="0" err="1">
                <a:solidFill>
                  <a:schemeClr val="accent1"/>
                </a:solidFill>
              </a:rPr>
              <a:t>ook</a:t>
            </a:r>
            <a:r>
              <a:rPr lang="fr-BE" dirty="0">
                <a:solidFill>
                  <a:schemeClr val="accent1"/>
                </a:solidFill>
              </a:rPr>
              <a:t> de </a:t>
            </a:r>
            <a:r>
              <a:rPr lang="fr-BE" dirty="0" err="1">
                <a:solidFill>
                  <a:schemeClr val="accent1"/>
                </a:solidFill>
              </a:rPr>
              <a:t>magnetische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inductie</a:t>
            </a:r>
            <a:r>
              <a:rPr lang="fr-BE" dirty="0">
                <a:solidFill>
                  <a:schemeClr val="accent1"/>
                </a:solidFill>
              </a:rPr>
              <a:t>. </a:t>
            </a:r>
            <a:r>
              <a:rPr lang="fr-BE" dirty="0" err="1">
                <a:solidFill>
                  <a:schemeClr val="accent1"/>
                </a:solidFill>
              </a:rPr>
              <a:t>We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weten</a:t>
            </a:r>
            <a:r>
              <a:rPr lang="fr-BE" dirty="0">
                <a:solidFill>
                  <a:schemeClr val="accent1"/>
                </a:solidFill>
              </a:rPr>
              <a:t> dus </a:t>
            </a:r>
            <a:r>
              <a:rPr lang="fr-BE" dirty="0" err="1">
                <a:solidFill>
                  <a:schemeClr val="accent1"/>
                </a:solidFill>
              </a:rPr>
              <a:t>dat</a:t>
            </a:r>
            <a:r>
              <a:rPr lang="fr-BE" dirty="0">
                <a:solidFill>
                  <a:schemeClr val="accent1"/>
                </a:solidFill>
              </a:rPr>
              <a:t> van de 60mT, </a:t>
            </a:r>
            <a:r>
              <a:rPr lang="fr-BE" dirty="0" err="1">
                <a:solidFill>
                  <a:schemeClr val="accent1"/>
                </a:solidFill>
              </a:rPr>
              <a:t>twee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keer</a:t>
            </a:r>
            <a:r>
              <a:rPr lang="fr-BE" dirty="0">
                <a:solidFill>
                  <a:schemeClr val="accent1"/>
                </a:solidFill>
              </a:rPr>
              <a:t> 30mT </a:t>
            </a:r>
            <a:r>
              <a:rPr lang="fr-BE" dirty="0" err="1">
                <a:solidFill>
                  <a:schemeClr val="accent1"/>
                </a:solidFill>
              </a:rPr>
              <a:t>komt</a:t>
            </a:r>
            <a:r>
              <a:rPr lang="fr-BE" dirty="0">
                <a:solidFill>
                  <a:schemeClr val="accent1"/>
                </a:solidFill>
              </a:rPr>
              <a:t> van </a:t>
            </a:r>
            <a:r>
              <a:rPr lang="fr-BE" dirty="0" err="1">
                <a:solidFill>
                  <a:schemeClr val="accent1"/>
                </a:solidFill>
              </a:rPr>
              <a:t>beide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draden</a:t>
            </a:r>
            <a:r>
              <a:rPr lang="fr-BE" dirty="0">
                <a:solidFill>
                  <a:schemeClr val="accent1"/>
                </a:solidFill>
              </a:rPr>
              <a:t>. </a:t>
            </a:r>
            <a:br>
              <a:rPr lang="fr-BE" dirty="0">
                <a:solidFill>
                  <a:schemeClr val="accent1"/>
                </a:solidFill>
              </a:rPr>
            </a:br>
            <a:br>
              <a:rPr lang="fr-BE" dirty="0">
                <a:solidFill>
                  <a:schemeClr val="accent1"/>
                </a:solidFill>
              </a:rPr>
            </a:br>
            <a:r>
              <a:rPr lang="fr-BE" dirty="0" err="1">
                <a:solidFill>
                  <a:schemeClr val="accent1"/>
                </a:solidFill>
              </a:rPr>
              <a:t>Draad</a:t>
            </a:r>
            <a:r>
              <a:rPr lang="fr-BE" dirty="0">
                <a:solidFill>
                  <a:schemeClr val="accent1"/>
                </a:solidFill>
              </a:rPr>
              <a:t> L2 </a:t>
            </a:r>
            <a:r>
              <a:rPr lang="fr-BE" dirty="0" err="1">
                <a:solidFill>
                  <a:schemeClr val="accent1"/>
                </a:solidFill>
              </a:rPr>
              <a:t>zal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dezelfde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invloed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hebben</a:t>
            </a:r>
            <a:r>
              <a:rPr lang="fr-BE" dirty="0">
                <a:solidFill>
                  <a:schemeClr val="accent1"/>
                </a:solidFill>
              </a:rPr>
              <a:t> op B, maar met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andere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zin</a:t>
            </a:r>
            <a:r>
              <a:rPr lang="fr-BE" dirty="0">
                <a:solidFill>
                  <a:schemeClr val="accent1"/>
                </a:solidFill>
              </a:rPr>
              <a:t>. L1 </a:t>
            </a:r>
            <a:r>
              <a:rPr lang="fr-BE" dirty="0" err="1">
                <a:solidFill>
                  <a:schemeClr val="accent1"/>
                </a:solidFill>
              </a:rPr>
              <a:t>zal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dezelfde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zin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hebben</a:t>
            </a:r>
            <a:r>
              <a:rPr lang="fr-BE" dirty="0">
                <a:solidFill>
                  <a:schemeClr val="accent1"/>
                </a:solidFill>
              </a:rPr>
              <a:t>, maar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drie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keer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kleinere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invloed</a:t>
            </a:r>
            <a:r>
              <a:rPr lang="fr-BE" dirty="0">
                <a:solidFill>
                  <a:schemeClr val="accent1"/>
                </a:solidFill>
              </a:rPr>
              <a:t>. </a:t>
            </a:r>
          </a:p>
          <a:p>
            <a:endParaRPr lang="fr-BE" dirty="0">
              <a:solidFill>
                <a:schemeClr val="accent1"/>
              </a:solidFill>
            </a:endParaRPr>
          </a:p>
          <a:p>
            <a:r>
              <a:rPr lang="fr-BE" dirty="0" err="1">
                <a:solidFill>
                  <a:schemeClr val="accent1"/>
                </a:solidFill>
              </a:rPr>
              <a:t>We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bekomen</a:t>
            </a:r>
            <a:r>
              <a:rPr lang="fr-BE" dirty="0">
                <a:solidFill>
                  <a:schemeClr val="accent1"/>
                </a:solidFill>
              </a:rPr>
              <a:t> dan 30mT-30/3 </a:t>
            </a:r>
            <a:r>
              <a:rPr lang="fr-BE" dirty="0" err="1">
                <a:solidFill>
                  <a:schemeClr val="accent1"/>
                </a:solidFill>
              </a:rPr>
              <a:t>mT</a:t>
            </a:r>
            <a:r>
              <a:rPr lang="fr-BE" dirty="0">
                <a:solidFill>
                  <a:schemeClr val="accent1"/>
                </a:solidFill>
              </a:rPr>
              <a:t> = 20mT 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fr-BE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Antwoord</a:t>
            </a:r>
            <a:r>
              <a:rPr lang="fr-BE" b="1" dirty="0">
                <a:solidFill>
                  <a:schemeClr val="accent1"/>
                </a:solidFill>
                <a:sym typeface="Wingdings" panose="05000000000000000000" pitchFamily="2" charset="2"/>
              </a:rPr>
              <a:t> D</a:t>
            </a:r>
            <a:endParaRPr lang="fr-BE" b="1" dirty="0">
              <a:solidFill>
                <a:schemeClr val="accent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55CF40-824C-937B-D745-6671CAD9C7BC}"/>
              </a:ext>
            </a:extLst>
          </p:cNvPr>
          <p:cNvGrpSpPr/>
          <p:nvPr/>
        </p:nvGrpSpPr>
        <p:grpSpPr>
          <a:xfrm>
            <a:off x="3025669" y="3210066"/>
            <a:ext cx="2703870" cy="999535"/>
            <a:chOff x="6502760" y="2701098"/>
            <a:chExt cx="3938136" cy="145580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5A8A5E-4E94-8B13-DCAC-26242E336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2760" y="2701098"/>
              <a:ext cx="3938136" cy="1455804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3DE427F-0183-C333-75B0-72ED2838711B}"/>
                </a:ext>
              </a:extLst>
            </p:cNvPr>
            <p:cNvCxnSpPr/>
            <p:nvPr/>
          </p:nvCxnSpPr>
          <p:spPr>
            <a:xfrm>
              <a:off x="7877262" y="3429000"/>
              <a:ext cx="0" cy="2957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3995B28-E9ED-E03A-5392-3260B243AF76}"/>
                </a:ext>
              </a:extLst>
            </p:cNvPr>
            <p:cNvCxnSpPr>
              <a:cxnSpLocks/>
            </p:cNvCxnSpPr>
            <p:nvPr/>
          </p:nvCxnSpPr>
          <p:spPr>
            <a:xfrm>
              <a:off x="7877262" y="3724712"/>
              <a:ext cx="0" cy="29571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9D77502-BD3D-C2F0-5D6F-8BF186882A6E}"/>
                </a:ext>
              </a:extLst>
            </p:cNvPr>
            <p:cNvCxnSpPr>
              <a:cxnSpLocks/>
            </p:cNvCxnSpPr>
            <p:nvPr/>
          </p:nvCxnSpPr>
          <p:spPr>
            <a:xfrm>
              <a:off x="9833295" y="3360140"/>
              <a:ext cx="0" cy="21671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1C1FDB7-301C-0518-82E5-501770D22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3295" y="3039874"/>
              <a:ext cx="0" cy="3336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E8DDBF7F-89AD-2F24-95BF-4DEF1CCBCC51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rgbClr val="FFFFFF"/>
                </a:solidFill>
              </a:rPr>
              <a:t>Groote en </a:t>
            </a:r>
            <a:r>
              <a:rPr lang="fr-BE" sz="2400" dirty="0" err="1">
                <a:solidFill>
                  <a:srgbClr val="FFFFFF"/>
                </a:solidFill>
              </a:rPr>
              <a:t>zin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br>
              <a:rPr lang="fr-BE" sz="2400" dirty="0">
                <a:solidFill>
                  <a:srgbClr val="FFFFFF"/>
                </a:solidFill>
              </a:rPr>
            </a:br>
            <a:r>
              <a:rPr lang="fr-BE" sz="2400" dirty="0" err="1">
                <a:solidFill>
                  <a:srgbClr val="FFFFFF"/>
                </a:solidFill>
              </a:rPr>
              <a:t>magnetische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inductie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bepalen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456CB790-28E6-5D55-CD20-F24261C0163E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E89E7274-6C26-AF0D-7824-3D08E26D1595}"/>
              </a:ext>
            </a:extLst>
          </p:cNvPr>
          <p:cNvSpPr/>
          <p:nvPr/>
        </p:nvSpPr>
        <p:spPr>
          <a:xfrm>
            <a:off x="7069568" y="1717990"/>
            <a:ext cx="4535942" cy="2272440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I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gelijk</a:t>
            </a:r>
            <a:r>
              <a:rPr lang="fr-BE" dirty="0"/>
              <a:t> in </a:t>
            </a:r>
            <a:r>
              <a:rPr lang="fr-BE" dirty="0" err="1"/>
              <a:t>beide</a:t>
            </a:r>
            <a:r>
              <a:rPr lang="fr-BE" dirty="0"/>
              <a:t> </a:t>
            </a:r>
            <a:r>
              <a:rPr lang="fr-BE" dirty="0" err="1"/>
              <a:t>draden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Stroomzin</a:t>
            </a:r>
            <a:r>
              <a:rPr lang="fr-BE" dirty="0"/>
              <a:t> </a:t>
            </a:r>
            <a:r>
              <a:rPr lang="fr-BE" dirty="0" err="1"/>
              <a:t>verschillend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B</a:t>
            </a:r>
            <a:r>
              <a:rPr lang="fr-BE" baseline="-25000" dirty="0"/>
              <a:t>A</a:t>
            </a:r>
            <a:r>
              <a:rPr lang="fr-BE" dirty="0"/>
              <a:t> = 60mT</a:t>
            </a:r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B</a:t>
            </a:r>
            <a:r>
              <a:rPr lang="fr-BE" baseline="-25000" dirty="0"/>
              <a:t>B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46685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4E5105F-F746-F298-D4C2-45FEA415CB45}"/>
              </a:ext>
            </a:extLst>
          </p:cNvPr>
          <p:cNvSpPr/>
          <p:nvPr/>
        </p:nvSpPr>
        <p:spPr>
          <a:xfrm>
            <a:off x="-349287" y="3429000"/>
            <a:ext cx="12879977" cy="33341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5A5F326D-186D-51EE-36AD-8281A018E57F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rgbClr val="FFFFFF"/>
                </a:solidFill>
              </a:rPr>
              <a:t>Flux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BDD7F6EF-AD9A-F9E1-6DB1-DD7375E5EB8D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pic>
        <p:nvPicPr>
          <p:cNvPr id="8" name="Afbeelding 7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158AF1F9-664C-07A8-96C4-2B715D7CE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  <p:grpSp>
        <p:nvGrpSpPr>
          <p:cNvPr id="11" name="Group 9">
            <a:extLst>
              <a:ext uri="{FF2B5EF4-FFF2-40B4-BE49-F238E27FC236}">
                <a16:creationId xmlns:a16="http://schemas.microsoft.com/office/drawing/2014/main" id="{68BF846A-DCA5-0467-A7B9-563F86319C81}"/>
              </a:ext>
            </a:extLst>
          </p:cNvPr>
          <p:cNvGrpSpPr/>
          <p:nvPr/>
        </p:nvGrpSpPr>
        <p:grpSpPr>
          <a:xfrm>
            <a:off x="2239307" y="3453027"/>
            <a:ext cx="6737399" cy="3142877"/>
            <a:chOff x="4794617" y="2527630"/>
            <a:chExt cx="6737399" cy="3142877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11312FAD-8229-FD10-C829-37BD93F1E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4617" y="2527630"/>
              <a:ext cx="3680198" cy="3041898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A8ACF739-ECE3-2735-71EF-9608AE446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904"/>
            <a:stretch/>
          </p:blipFill>
          <p:spPr>
            <a:xfrm>
              <a:off x="8179495" y="4123277"/>
              <a:ext cx="3352521" cy="1547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0265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F3CD1D-2791-A7DA-1D3D-D316C44F61EC}"/>
              </a:ext>
            </a:extLst>
          </p:cNvPr>
          <p:cNvSpPr/>
          <p:nvPr/>
        </p:nvSpPr>
        <p:spPr>
          <a:xfrm>
            <a:off x="526209" y="4012727"/>
            <a:ext cx="11228606" cy="24096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 dirty="0">
              <a:solidFill>
                <a:schemeClr val="accent1"/>
              </a:solidFill>
            </a:endParaRPr>
          </a:p>
          <a:p>
            <a:r>
              <a:rPr lang="fr-BE" b="1" dirty="0" err="1">
                <a:solidFill>
                  <a:schemeClr val="accent1"/>
                </a:solidFill>
              </a:rPr>
              <a:t>Antwoord</a:t>
            </a:r>
            <a:r>
              <a:rPr lang="fr-BE" b="1" dirty="0">
                <a:solidFill>
                  <a:schemeClr val="accent1"/>
                </a:solidFill>
              </a:rPr>
              <a:t> C &amp; D: </a:t>
            </a:r>
            <a:r>
              <a:rPr lang="fr-BE" dirty="0">
                <a:solidFill>
                  <a:schemeClr val="accent1"/>
                </a:solidFill>
              </a:rPr>
              <a:t>Er </a:t>
            </a:r>
            <a:r>
              <a:rPr lang="fr-BE" dirty="0" err="1">
                <a:solidFill>
                  <a:schemeClr val="accent1"/>
                </a:solidFill>
              </a:rPr>
              <a:t>is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geen</a:t>
            </a:r>
            <a:r>
              <a:rPr lang="fr-BE" dirty="0">
                <a:solidFill>
                  <a:schemeClr val="accent1"/>
                </a:solidFill>
              </a:rPr>
              <a:t> manier </a:t>
            </a:r>
            <a:r>
              <a:rPr lang="fr-BE" dirty="0" err="1">
                <a:solidFill>
                  <a:schemeClr val="accent1"/>
                </a:solidFill>
              </a:rPr>
              <a:t>waarop</a:t>
            </a:r>
            <a:r>
              <a:rPr lang="fr-BE" dirty="0">
                <a:solidFill>
                  <a:schemeClr val="accent1"/>
                </a:solidFill>
              </a:rPr>
              <a:t> de </a:t>
            </a:r>
            <a:r>
              <a:rPr lang="fr-BE" dirty="0" err="1">
                <a:solidFill>
                  <a:schemeClr val="accent1"/>
                </a:solidFill>
              </a:rPr>
              <a:t>grafiek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rechte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lijn</a:t>
            </a:r>
            <a:r>
              <a:rPr lang="fr-BE" dirty="0">
                <a:solidFill>
                  <a:schemeClr val="accent1"/>
                </a:solidFill>
              </a:rPr>
              <a:t> kan </a:t>
            </a:r>
            <a:r>
              <a:rPr lang="fr-BE" dirty="0" err="1">
                <a:solidFill>
                  <a:schemeClr val="accent1"/>
                </a:solidFill>
              </a:rPr>
              <a:t>krijgen</a:t>
            </a:r>
            <a:r>
              <a:rPr lang="fr-BE" dirty="0">
                <a:solidFill>
                  <a:schemeClr val="accent1"/>
                </a:solidFill>
              </a:rPr>
              <a:t>. Het </a:t>
            </a:r>
            <a:r>
              <a:rPr lang="fr-BE" dirty="0" err="1">
                <a:solidFill>
                  <a:schemeClr val="accent1"/>
                </a:solidFill>
              </a:rPr>
              <a:t>gaat</a:t>
            </a:r>
            <a:r>
              <a:rPr lang="fr-BE" dirty="0">
                <a:solidFill>
                  <a:schemeClr val="accent1"/>
                </a:solidFill>
              </a:rPr>
              <a:t> over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vierkant</a:t>
            </a:r>
            <a:r>
              <a:rPr lang="fr-BE" dirty="0">
                <a:solidFill>
                  <a:schemeClr val="accent1"/>
                </a:solidFill>
              </a:rPr>
              <a:t>  die om </a:t>
            </a:r>
            <a:r>
              <a:rPr lang="fr-BE" dirty="0" err="1">
                <a:solidFill>
                  <a:schemeClr val="accent1"/>
                </a:solidFill>
              </a:rPr>
              <a:t>zijn</a:t>
            </a:r>
            <a:r>
              <a:rPr lang="fr-BE" dirty="0">
                <a:solidFill>
                  <a:schemeClr val="accent1"/>
                </a:solidFill>
              </a:rPr>
              <a:t> as </a:t>
            </a:r>
            <a:r>
              <a:rPr lang="fr-BE" dirty="0" err="1">
                <a:solidFill>
                  <a:schemeClr val="accent1"/>
                </a:solidFill>
              </a:rPr>
              <a:t>draait</a:t>
            </a:r>
            <a:r>
              <a:rPr lang="fr-BE" dirty="0">
                <a:solidFill>
                  <a:schemeClr val="accent1"/>
                </a:solidFill>
              </a:rPr>
              <a:t>. Het </a:t>
            </a:r>
            <a:r>
              <a:rPr lang="fr-BE" dirty="0" err="1">
                <a:solidFill>
                  <a:schemeClr val="accent1"/>
                </a:solidFill>
              </a:rPr>
              <a:t>zal</a:t>
            </a:r>
            <a:r>
              <a:rPr lang="fr-BE" dirty="0">
                <a:solidFill>
                  <a:schemeClr val="accent1"/>
                </a:solidFill>
              </a:rPr>
              <a:t> dus over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sinusiodale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functie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gaan</a:t>
            </a:r>
            <a:r>
              <a:rPr lang="fr-BE" dirty="0">
                <a:solidFill>
                  <a:schemeClr val="accent1"/>
                </a:solidFill>
              </a:rPr>
              <a:t>. FOUT</a:t>
            </a:r>
          </a:p>
          <a:p>
            <a:endParaRPr lang="fr-BE" dirty="0">
              <a:solidFill>
                <a:schemeClr val="accent1"/>
              </a:solidFill>
            </a:endParaRPr>
          </a:p>
          <a:p>
            <a:r>
              <a:rPr lang="fr-BE" b="1" dirty="0" err="1">
                <a:solidFill>
                  <a:schemeClr val="accent1"/>
                </a:solidFill>
              </a:rPr>
              <a:t>Antwoord</a:t>
            </a:r>
            <a:r>
              <a:rPr lang="fr-BE" b="1" dirty="0">
                <a:solidFill>
                  <a:schemeClr val="accent1"/>
                </a:solidFill>
              </a:rPr>
              <a:t> B &amp; D: </a:t>
            </a:r>
            <a:r>
              <a:rPr lang="fr-BE" dirty="0">
                <a:solidFill>
                  <a:schemeClr val="accent1"/>
                </a:solidFill>
              </a:rPr>
              <a:t>De </a:t>
            </a:r>
            <a:r>
              <a:rPr lang="fr-BE" dirty="0" err="1">
                <a:solidFill>
                  <a:schemeClr val="accent1"/>
                </a:solidFill>
              </a:rPr>
              <a:t>grootste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verandering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zal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optreden</a:t>
            </a:r>
            <a:r>
              <a:rPr lang="fr-BE" dirty="0">
                <a:solidFill>
                  <a:schemeClr val="accent1"/>
                </a:solidFill>
              </a:rPr>
              <a:t> op moment 0. De </a:t>
            </a:r>
            <a:r>
              <a:rPr lang="fr-BE" dirty="0" err="1">
                <a:solidFill>
                  <a:schemeClr val="accent1"/>
                </a:solidFill>
              </a:rPr>
              <a:t>grootste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oppervlakte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verandering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zal</a:t>
            </a:r>
            <a:r>
              <a:rPr lang="fr-BE" dirty="0">
                <a:solidFill>
                  <a:schemeClr val="accent1"/>
                </a:solidFill>
              </a:rPr>
              <a:t> dan </a:t>
            </a:r>
            <a:r>
              <a:rPr lang="fr-BE" dirty="0" err="1">
                <a:solidFill>
                  <a:schemeClr val="accent1"/>
                </a:solidFill>
              </a:rPr>
              <a:t>plaatsvinden</a:t>
            </a:r>
            <a:r>
              <a:rPr lang="fr-BE" dirty="0">
                <a:solidFill>
                  <a:schemeClr val="accent1"/>
                </a:solidFill>
              </a:rPr>
              <a:t>. FOUT</a:t>
            </a:r>
          </a:p>
          <a:p>
            <a:endParaRPr lang="fr-BE" dirty="0">
              <a:solidFill>
                <a:schemeClr val="accent1"/>
              </a:solidFill>
            </a:endParaRPr>
          </a:p>
          <a:p>
            <a:r>
              <a:rPr lang="fr-BE" b="1" dirty="0" err="1">
                <a:solidFill>
                  <a:schemeClr val="accent1"/>
                </a:solidFill>
              </a:rPr>
              <a:t>Antwoord</a:t>
            </a:r>
            <a:r>
              <a:rPr lang="fr-BE" b="1" dirty="0">
                <a:solidFill>
                  <a:schemeClr val="accent1"/>
                </a:solidFill>
              </a:rPr>
              <a:t> A: </a:t>
            </a:r>
            <a:r>
              <a:rPr lang="fr-BE" dirty="0" err="1">
                <a:solidFill>
                  <a:schemeClr val="accent1"/>
                </a:solidFill>
              </a:rPr>
              <a:t>Grootste</a:t>
            </a:r>
            <a:r>
              <a:rPr lang="fr-BE" dirty="0">
                <a:solidFill>
                  <a:schemeClr val="accent1"/>
                </a:solidFill>
              </a:rPr>
              <a:t> flux op </a:t>
            </a:r>
            <a:r>
              <a:rPr lang="fr-BE" dirty="0" err="1">
                <a:solidFill>
                  <a:schemeClr val="accent1"/>
                </a:solidFill>
              </a:rPr>
              <a:t>tijdstip</a:t>
            </a:r>
            <a:r>
              <a:rPr lang="fr-BE" dirty="0">
                <a:solidFill>
                  <a:schemeClr val="accent1"/>
                </a:solidFill>
              </a:rPr>
              <a:t> 0, </a:t>
            </a:r>
            <a:r>
              <a:rPr lang="fr-BE" dirty="0" err="1">
                <a:solidFill>
                  <a:schemeClr val="accent1"/>
                </a:solidFill>
              </a:rPr>
              <a:t>sinusfunctie</a:t>
            </a:r>
            <a:r>
              <a:rPr lang="fr-BE" dirty="0">
                <a:solidFill>
                  <a:schemeClr val="accent1"/>
                </a:solidFill>
              </a:rPr>
              <a:t>: </a:t>
            </a:r>
            <a:r>
              <a:rPr lang="fr-BE" b="1" dirty="0">
                <a:solidFill>
                  <a:schemeClr val="accent1"/>
                </a:solidFill>
              </a:rPr>
              <a:t>JUIST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fr-BE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Antwoord</a:t>
            </a:r>
            <a:r>
              <a:rPr lang="fr-BE" b="1" dirty="0">
                <a:solidFill>
                  <a:schemeClr val="accent1"/>
                </a:solidFill>
                <a:sym typeface="Wingdings" panose="05000000000000000000" pitchFamily="2" charset="2"/>
              </a:rPr>
              <a:t> A</a:t>
            </a:r>
            <a:endParaRPr lang="fr-BE" b="1" dirty="0">
              <a:solidFill>
                <a:schemeClr val="accent1"/>
              </a:solidFill>
            </a:endParaRPr>
          </a:p>
          <a:p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F6398E16-342F-F9D6-D94B-C003576961CC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rgbClr val="FFFFFF"/>
                </a:solidFill>
              </a:rPr>
              <a:t>Flux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CA039C2D-B34E-770C-4891-D18194E900EB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C66F8601-64A9-44F4-187D-B819CECC96D6}"/>
              </a:ext>
            </a:extLst>
          </p:cNvPr>
          <p:cNvSpPr/>
          <p:nvPr/>
        </p:nvSpPr>
        <p:spPr>
          <a:xfrm>
            <a:off x="7069568" y="1640425"/>
            <a:ext cx="4535942" cy="2005441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Zin</a:t>
            </a:r>
            <a:r>
              <a:rPr lang="fr-BE" dirty="0"/>
              <a:t> van </a:t>
            </a:r>
            <a:r>
              <a:rPr lang="fr-BE" dirty="0" err="1"/>
              <a:t>magnetische</a:t>
            </a:r>
            <a:r>
              <a:rPr lang="fr-BE" dirty="0"/>
              <a:t> veld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Zin</a:t>
            </a:r>
            <a:r>
              <a:rPr lang="fr-BE" dirty="0"/>
              <a:t> van </a:t>
            </a:r>
            <a:r>
              <a:rPr lang="fr-BE" dirty="0" err="1"/>
              <a:t>bewegend</a:t>
            </a:r>
            <a:r>
              <a:rPr lang="fr-BE" dirty="0"/>
              <a:t> </a:t>
            </a:r>
            <a:r>
              <a:rPr lang="fr-BE" dirty="0" err="1"/>
              <a:t>oppervlak</a:t>
            </a:r>
            <a:endParaRPr lang="fr-BE" dirty="0"/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Hoe</a:t>
            </a:r>
            <a:r>
              <a:rPr lang="fr-BE" dirty="0"/>
              <a:t> </a:t>
            </a:r>
            <a:r>
              <a:rPr lang="fr-BE" dirty="0" err="1"/>
              <a:t>ziet</a:t>
            </a:r>
            <a:r>
              <a:rPr lang="fr-BE" dirty="0"/>
              <a:t> de flux-</a:t>
            </a:r>
            <a:r>
              <a:rPr lang="fr-BE" dirty="0" err="1"/>
              <a:t>grafiek</a:t>
            </a:r>
            <a:r>
              <a:rPr lang="fr-BE" dirty="0"/>
              <a:t> er </a:t>
            </a:r>
            <a:r>
              <a:rPr lang="fr-BE" dirty="0" err="1"/>
              <a:t>uit</a:t>
            </a:r>
            <a:r>
              <a:rPr lang="fr-BE" dirty="0"/>
              <a:t>?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2660963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57511E70-B455-2233-162D-88A87B221CE7}"/>
              </a:ext>
            </a:extLst>
          </p:cNvPr>
          <p:cNvSpPr/>
          <p:nvPr/>
        </p:nvSpPr>
        <p:spPr>
          <a:xfrm>
            <a:off x="581192" y="2168350"/>
            <a:ext cx="11029615" cy="326862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4000" b="0" i="0" dirty="0">
              <a:solidFill>
                <a:srgbClr val="FFFFFF"/>
              </a:solidFill>
            </a:endParaRPr>
          </a:p>
          <a:p>
            <a:pPr lvl="0" algn="ctr"/>
            <a:r>
              <a:rPr lang="nl-NL" sz="3600" b="0" i="0" dirty="0"/>
              <a:t>De fysica van het elektromagnetische veld: een vectorveld dat heel de ruimte beslaat en bestaat uit het elektrisch veld en het magnetisch veld.</a:t>
            </a:r>
            <a:endParaRPr lang="fr-BE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Wat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Elektromagnetisme</a:t>
            </a:r>
            <a:r>
              <a:rPr lang="fr-BE" dirty="0"/>
              <a:t>?</a:t>
            </a:r>
          </a:p>
        </p:txBody>
      </p:sp>
      <p:pic>
        <p:nvPicPr>
          <p:cNvPr id="3" name="Graphic 2" descr="Magneet met effen opvulling">
            <a:extLst>
              <a:ext uri="{FF2B5EF4-FFF2-40B4-BE49-F238E27FC236}">
                <a16:creationId xmlns:a16="http://schemas.microsoft.com/office/drawing/2014/main" id="{6708A70A-C223-40AD-AE7B-59EC6D790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42524">
            <a:off x="5697491" y="2671489"/>
            <a:ext cx="734940" cy="734940"/>
          </a:xfrm>
          <a:prstGeom prst="rect">
            <a:avLst/>
          </a:prstGeom>
        </p:spPr>
      </p:pic>
      <p:pic>
        <p:nvPicPr>
          <p:cNvPr id="5" name="Graphic 4" descr="Bliksemschicht met effen opvulling">
            <a:extLst>
              <a:ext uri="{FF2B5EF4-FFF2-40B4-BE49-F238E27FC236}">
                <a16:creationId xmlns:a16="http://schemas.microsoft.com/office/drawing/2014/main" id="{CDF430B1-C5E6-B32F-AFCD-55A609C98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8530" y="2220238"/>
            <a:ext cx="734940" cy="7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94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 </a:t>
            </a:r>
            <a:r>
              <a:rPr lang="fr-BE" dirty="0" err="1"/>
              <a:t>kennen</a:t>
            </a:r>
            <a:r>
              <a:rPr lang="fr-BE" dirty="0"/>
              <a:t> </a:t>
            </a:r>
            <a:r>
              <a:rPr lang="fr-BE" dirty="0" err="1"/>
              <a:t>leerstof</a:t>
            </a:r>
            <a:r>
              <a:rPr lang="fr-BE" dirty="0"/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2B07F-5F97-C90D-45B4-689C2978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1268"/>
            <a:ext cx="11029615" cy="4553679"/>
          </a:xfrm>
        </p:spPr>
        <p:txBody>
          <a:bodyPr>
            <a:normAutofit/>
          </a:bodyPr>
          <a:lstStyle/>
          <a:p>
            <a:r>
              <a:rPr lang="nl-NL" dirty="0"/>
              <a:t>Permanente magneten, magnetische polen </a:t>
            </a:r>
          </a:p>
          <a:p>
            <a:r>
              <a:rPr lang="nl-NL" dirty="0"/>
              <a:t>Magnetisch veld en veldlijnen </a:t>
            </a:r>
          </a:p>
          <a:p>
            <a:r>
              <a:rPr lang="nl-NL" dirty="0"/>
              <a:t>Magnetische veldsterkte: definitie, eenheid tesla </a:t>
            </a:r>
          </a:p>
          <a:p>
            <a:r>
              <a:rPr lang="nl-NL" dirty="0"/>
              <a:t>Kracht op een stroomvoerende geleider in een magnetisch veld </a:t>
            </a:r>
          </a:p>
          <a:p>
            <a:r>
              <a:rPr lang="nl-NL" dirty="0"/>
              <a:t>Magnetisch veld rond een rechte stroomvoerende geleider </a:t>
            </a:r>
          </a:p>
          <a:p>
            <a:r>
              <a:rPr lang="nl-NL" dirty="0"/>
              <a:t>Magnetisch veld in en rond een lus en een solenoïde </a:t>
            </a:r>
          </a:p>
          <a:p>
            <a:r>
              <a:rPr lang="nl-NL" dirty="0"/>
              <a:t>Magnetische veldsterkte rond een rechte stroomvoerende geleider en in een stroomvoerende solenoïde </a:t>
            </a:r>
          </a:p>
          <a:p>
            <a:r>
              <a:rPr lang="nl-NL" dirty="0"/>
              <a:t>Kracht op een bewegende lading in een magnetisch veld </a:t>
            </a:r>
          </a:p>
          <a:p>
            <a:r>
              <a:rPr lang="nl-NL" dirty="0"/>
              <a:t>Elektromagnetische inductieverschijnselen, inductiewet van Faraday, wet van </a:t>
            </a:r>
            <a:r>
              <a:rPr lang="nl-NL" dirty="0" err="1"/>
              <a:t>Lenz</a:t>
            </a:r>
            <a:r>
              <a:rPr lang="nl-NL" dirty="0"/>
              <a:t> (kwalitatief)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9800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 </a:t>
            </a:r>
            <a:r>
              <a:rPr lang="fr-BE" dirty="0" err="1"/>
              <a:t>kennen</a:t>
            </a:r>
            <a:r>
              <a:rPr lang="fr-BE" dirty="0"/>
              <a:t> </a:t>
            </a:r>
            <a:r>
              <a:rPr lang="fr-BE" dirty="0" err="1"/>
              <a:t>leerstof</a:t>
            </a:r>
            <a:r>
              <a:rPr lang="fr-BE" dirty="0"/>
              <a:t> 2024</a:t>
            </a: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8400B75A-4B78-D812-2379-90E9DA7AB2EA}"/>
              </a:ext>
            </a:extLst>
          </p:cNvPr>
          <p:cNvSpPr/>
          <p:nvPr/>
        </p:nvSpPr>
        <p:spPr>
          <a:xfrm>
            <a:off x="2782124" y="2093783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Magnetisch</a:t>
            </a:r>
            <a:r>
              <a:rPr lang="fr-BE" sz="2400" dirty="0"/>
              <a:t> veld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91B3387-8A91-C7F2-32EC-6DE0C0684635}"/>
              </a:ext>
            </a:extLst>
          </p:cNvPr>
          <p:cNvSpPr/>
          <p:nvPr/>
        </p:nvSpPr>
        <p:spPr>
          <a:xfrm>
            <a:off x="2244605" y="196107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6C6F059-3785-DDFF-D612-86C0191845C0}"/>
              </a:ext>
            </a:extLst>
          </p:cNvPr>
          <p:cNvSpPr/>
          <p:nvPr/>
        </p:nvSpPr>
        <p:spPr>
          <a:xfrm>
            <a:off x="2782124" y="3230605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Magnetisch</a:t>
            </a:r>
            <a:r>
              <a:rPr lang="fr-BE" sz="2400" dirty="0"/>
              <a:t> </a:t>
            </a:r>
            <a:r>
              <a:rPr lang="fr-BE" sz="2400" dirty="0" err="1"/>
              <a:t>veldsterkte</a:t>
            </a:r>
            <a:endParaRPr lang="fr-BE" sz="240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51BA0EFE-35B9-3B76-5192-A92C6A6BE5A0}"/>
              </a:ext>
            </a:extLst>
          </p:cNvPr>
          <p:cNvSpPr/>
          <p:nvPr/>
        </p:nvSpPr>
        <p:spPr>
          <a:xfrm>
            <a:off x="2244605" y="3097899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B1503C86-3931-0F22-B260-148AE3562FBD}"/>
              </a:ext>
            </a:extLst>
          </p:cNvPr>
          <p:cNvSpPr/>
          <p:nvPr/>
        </p:nvSpPr>
        <p:spPr>
          <a:xfrm>
            <a:off x="2782124" y="4441567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Lorentzkracht</a:t>
            </a:r>
            <a:endParaRPr lang="fr-BE" sz="2400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FA9A2987-9212-6C0E-1E79-505A8907BEE7}"/>
              </a:ext>
            </a:extLst>
          </p:cNvPr>
          <p:cNvSpPr/>
          <p:nvPr/>
        </p:nvSpPr>
        <p:spPr>
          <a:xfrm>
            <a:off x="2244605" y="4308861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A797F021-F8A5-20B5-847C-A4D4E2F91CBC}"/>
              </a:ext>
            </a:extLst>
          </p:cNvPr>
          <p:cNvSpPr/>
          <p:nvPr/>
        </p:nvSpPr>
        <p:spPr>
          <a:xfrm>
            <a:off x="2782124" y="565252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Inductieverschijnselen</a:t>
            </a:r>
            <a:endParaRPr lang="fr-BE" sz="2400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995250BA-AB40-E549-E20B-4DF22F85E039}"/>
              </a:ext>
            </a:extLst>
          </p:cNvPr>
          <p:cNvSpPr/>
          <p:nvPr/>
        </p:nvSpPr>
        <p:spPr>
          <a:xfrm>
            <a:off x="2244605" y="551982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16987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9">
            <a:extLst>
              <a:ext uri="{FF2B5EF4-FFF2-40B4-BE49-F238E27FC236}">
                <a16:creationId xmlns:a16="http://schemas.microsoft.com/office/drawing/2014/main" id="{AA969DE0-F0D1-A87E-C8CD-39EEE70F4E00}"/>
              </a:ext>
            </a:extLst>
          </p:cNvPr>
          <p:cNvSpPr/>
          <p:nvPr/>
        </p:nvSpPr>
        <p:spPr>
          <a:xfrm>
            <a:off x="1155305" y="4488850"/>
            <a:ext cx="5771588" cy="1907491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accent1"/>
                </a:solidFill>
              </a:rPr>
              <a:t>		  </a:t>
            </a:r>
            <a:r>
              <a:rPr lang="fr-BE" dirty="0" err="1">
                <a:solidFill>
                  <a:schemeClr val="accent1"/>
                </a:solidFill>
              </a:rPr>
              <a:t>Magnetische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inductie</a:t>
            </a:r>
            <a:r>
              <a:rPr lang="fr-BE" dirty="0">
                <a:solidFill>
                  <a:schemeClr val="accent1"/>
                </a:solidFill>
              </a:rPr>
              <a:t> B </a:t>
            </a:r>
            <a:r>
              <a:rPr lang="fr-BE" dirty="0" err="1">
                <a:solidFill>
                  <a:schemeClr val="accent1"/>
                </a:solidFill>
              </a:rPr>
              <a:t>is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		  </a:t>
            </a:r>
            <a:r>
              <a:rPr lang="fr-BE" dirty="0" err="1">
                <a:solidFill>
                  <a:schemeClr val="accent1"/>
                </a:solidFill>
              </a:rPr>
              <a:t>maat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voor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magnetische</a:t>
            </a:r>
            <a:r>
              <a:rPr lang="fr-BE" dirty="0">
                <a:solidFill>
                  <a:schemeClr val="accent1"/>
                </a:solidFill>
              </a:rPr>
              <a:t> 			  </a:t>
            </a:r>
            <a:r>
              <a:rPr lang="fr-BE" dirty="0" err="1">
                <a:solidFill>
                  <a:schemeClr val="accent1"/>
                </a:solidFill>
              </a:rPr>
              <a:t>veldsterkte</a:t>
            </a:r>
            <a:r>
              <a:rPr lang="fr-BE" dirty="0">
                <a:solidFill>
                  <a:schemeClr val="accent1"/>
                </a:solidFill>
              </a:rPr>
              <a:t> en </a:t>
            </a:r>
            <a:r>
              <a:rPr lang="fr-BE" dirty="0" err="1">
                <a:solidFill>
                  <a:schemeClr val="accent1"/>
                </a:solidFill>
              </a:rPr>
              <a:t>wordt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uitgedrukt</a:t>
            </a:r>
            <a:r>
              <a:rPr lang="fr-BE" dirty="0">
                <a:solidFill>
                  <a:schemeClr val="accent1"/>
                </a:solidFill>
              </a:rPr>
              <a:t> in Tesla (</a:t>
            </a:r>
            <a:r>
              <a:rPr lang="fr-BE" dirty="0" err="1">
                <a:solidFill>
                  <a:schemeClr val="accent1"/>
                </a:solidFill>
              </a:rPr>
              <a:t>T</a:t>
            </a:r>
            <a:r>
              <a:rPr lang="fr-BE" dirty="0">
                <a:solidFill>
                  <a:schemeClr val="accent1"/>
                </a:solidFill>
              </a:rPr>
              <a:t>=V*s/m²). Kan </a:t>
            </a:r>
            <a:r>
              <a:rPr lang="fr-BE" dirty="0" err="1">
                <a:solidFill>
                  <a:schemeClr val="accent1"/>
                </a:solidFill>
              </a:rPr>
              <a:t>door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magneten</a:t>
            </a:r>
            <a:r>
              <a:rPr lang="fr-BE" dirty="0">
                <a:solidFill>
                  <a:schemeClr val="accent1"/>
                </a:solidFill>
              </a:rPr>
              <a:t> of </a:t>
            </a:r>
            <a:r>
              <a:rPr lang="fr-BE" dirty="0" err="1">
                <a:solidFill>
                  <a:schemeClr val="accent1"/>
                </a:solidFill>
              </a:rPr>
              <a:t>geleiders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opgewekt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worden</a:t>
            </a:r>
            <a:r>
              <a:rPr lang="fr-BE" dirty="0">
                <a:solidFill>
                  <a:schemeClr val="accent1"/>
                </a:solidFill>
              </a:rPr>
              <a:t>. De formule om de </a:t>
            </a:r>
            <a:r>
              <a:rPr lang="fr-BE" dirty="0" err="1">
                <a:solidFill>
                  <a:schemeClr val="accent1"/>
                </a:solidFill>
              </a:rPr>
              <a:t>inductie</a:t>
            </a:r>
            <a:r>
              <a:rPr lang="fr-BE" dirty="0">
                <a:solidFill>
                  <a:schemeClr val="accent1"/>
                </a:solidFill>
              </a:rPr>
              <a:t> te </a:t>
            </a:r>
            <a:r>
              <a:rPr lang="fr-BE" dirty="0" err="1">
                <a:solidFill>
                  <a:schemeClr val="accent1"/>
                </a:solidFill>
              </a:rPr>
              <a:t>berekenen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varieert</a:t>
            </a:r>
            <a:r>
              <a:rPr lang="fr-BE" dirty="0">
                <a:solidFill>
                  <a:schemeClr val="accent1"/>
                </a:solidFill>
              </a:rPr>
              <a:t> per </a:t>
            </a:r>
            <a:r>
              <a:rPr lang="fr-BE" dirty="0" err="1">
                <a:solidFill>
                  <a:schemeClr val="accent1"/>
                </a:solidFill>
              </a:rPr>
              <a:t>context</a:t>
            </a:r>
            <a:r>
              <a:rPr lang="fr-BE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Belangrijkste</a:t>
            </a:r>
            <a:r>
              <a:rPr lang="fr-BE" dirty="0"/>
              <a:t> </a:t>
            </a:r>
            <a:r>
              <a:rPr lang="fr-BE" dirty="0" err="1"/>
              <a:t>begrippen</a:t>
            </a:r>
            <a:endParaRPr lang="fr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D126DD-CA4D-6EF3-5A60-52EC55FB4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241" y="2201153"/>
            <a:ext cx="4466567" cy="4079465"/>
          </a:xfrm>
          <a:prstGeom prst="rect">
            <a:avLst/>
          </a:prstGeom>
        </p:spPr>
      </p:pic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id="{A75DCDE7-3618-5316-B4DF-184F56C3AA02}"/>
              </a:ext>
            </a:extLst>
          </p:cNvPr>
          <p:cNvSpPr>
            <a:spLocks/>
          </p:cNvSpPr>
          <p:nvPr/>
        </p:nvSpPr>
        <p:spPr>
          <a:xfrm>
            <a:off x="1155305" y="2263675"/>
            <a:ext cx="5771588" cy="1907491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accent1"/>
                </a:solidFill>
              </a:rPr>
              <a:t>		   </a:t>
            </a:r>
            <a:r>
              <a:rPr lang="fr-BE" dirty="0" err="1">
                <a:solidFill>
                  <a:schemeClr val="accent1"/>
                </a:solidFill>
              </a:rPr>
              <a:t>Veldlijnen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lopen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buiten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		   </a:t>
            </a:r>
            <a:r>
              <a:rPr lang="fr-BE" dirty="0" err="1">
                <a:solidFill>
                  <a:schemeClr val="accent1"/>
                </a:solidFill>
              </a:rPr>
              <a:t>magneet</a:t>
            </a:r>
            <a:r>
              <a:rPr lang="fr-BE" dirty="0">
                <a:solidFill>
                  <a:schemeClr val="accent1"/>
                </a:solidFill>
              </a:rPr>
              <a:t> van </a:t>
            </a:r>
            <a:r>
              <a:rPr lang="fr-BE" dirty="0" err="1">
                <a:solidFill>
                  <a:schemeClr val="accent1"/>
                </a:solidFill>
              </a:rPr>
              <a:t>noord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naar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zuid</a:t>
            </a:r>
            <a:r>
              <a:rPr lang="fr-BE" dirty="0">
                <a:solidFill>
                  <a:schemeClr val="accent1"/>
                </a:solidFill>
              </a:rPr>
              <a:t>, 		   </a:t>
            </a:r>
            <a:r>
              <a:rPr lang="fr-BE" dirty="0" err="1">
                <a:solidFill>
                  <a:schemeClr val="accent1"/>
                </a:solidFill>
              </a:rPr>
              <a:t>binnen</a:t>
            </a:r>
            <a:r>
              <a:rPr lang="fr-BE" dirty="0">
                <a:solidFill>
                  <a:schemeClr val="accent1"/>
                </a:solidFill>
              </a:rPr>
              <a:t> van </a:t>
            </a:r>
            <a:r>
              <a:rPr lang="fr-BE" dirty="0" err="1">
                <a:solidFill>
                  <a:schemeClr val="accent1"/>
                </a:solidFill>
              </a:rPr>
              <a:t>zuid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naar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noord</a:t>
            </a:r>
            <a:r>
              <a:rPr lang="fr-BE" dirty="0">
                <a:solidFill>
                  <a:schemeClr val="accent1"/>
                </a:solidFill>
              </a:rPr>
              <a:t>. De </a:t>
            </a:r>
            <a:r>
              <a:rPr lang="fr-BE" dirty="0" err="1">
                <a:solidFill>
                  <a:schemeClr val="accent1"/>
                </a:solidFill>
              </a:rPr>
              <a:t>veldlijnen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opgewekt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door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magneet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snijden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elkaar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nooit</a:t>
            </a:r>
            <a:r>
              <a:rPr lang="fr-BE" dirty="0">
                <a:solidFill>
                  <a:schemeClr val="accent1"/>
                </a:solidFill>
              </a:rPr>
              <a:t> en </a:t>
            </a:r>
            <a:r>
              <a:rPr lang="fr-BE" dirty="0" err="1">
                <a:solidFill>
                  <a:schemeClr val="accent1"/>
                </a:solidFill>
              </a:rPr>
              <a:t>hoe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dichter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ze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bij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elkaar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staan</a:t>
            </a:r>
            <a:r>
              <a:rPr lang="fr-BE" dirty="0">
                <a:solidFill>
                  <a:schemeClr val="accent1"/>
                </a:solidFill>
              </a:rPr>
              <a:t>, </a:t>
            </a:r>
            <a:r>
              <a:rPr lang="fr-BE" dirty="0" err="1">
                <a:solidFill>
                  <a:schemeClr val="accent1"/>
                </a:solidFill>
              </a:rPr>
              <a:t>hoe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sterk</a:t>
            </a:r>
            <a:r>
              <a:rPr lang="fr-BE" dirty="0">
                <a:solidFill>
                  <a:schemeClr val="accent1"/>
                </a:solidFill>
              </a:rPr>
              <a:t> het veld er </a:t>
            </a:r>
            <a:r>
              <a:rPr lang="fr-BE" dirty="0" err="1">
                <a:solidFill>
                  <a:schemeClr val="accent1"/>
                </a:solidFill>
              </a:rPr>
              <a:t>is</a:t>
            </a:r>
            <a:r>
              <a:rPr lang="fr-BE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196FFA-0CAB-FAF8-C2A6-06D2122941E8}"/>
              </a:ext>
            </a:extLst>
          </p:cNvPr>
          <p:cNvSpPr/>
          <p:nvPr/>
        </p:nvSpPr>
        <p:spPr>
          <a:xfrm>
            <a:off x="933533" y="2076484"/>
            <a:ext cx="2197650" cy="98924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Magnetisch</a:t>
            </a:r>
            <a:r>
              <a:rPr lang="fr-BE" sz="2400" dirty="0"/>
              <a:t> veld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44C4E155-5067-59A2-5B11-246B6007358E}"/>
              </a:ext>
            </a:extLst>
          </p:cNvPr>
          <p:cNvSpPr/>
          <p:nvPr/>
        </p:nvSpPr>
        <p:spPr>
          <a:xfrm>
            <a:off x="415400" y="2201153"/>
            <a:ext cx="739905" cy="739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6" name="Rectangle: Rounded Corners 16">
            <a:extLst>
              <a:ext uri="{FF2B5EF4-FFF2-40B4-BE49-F238E27FC236}">
                <a16:creationId xmlns:a16="http://schemas.microsoft.com/office/drawing/2014/main" id="{7BEDA973-23B2-5273-E88D-8826F745E1F4}"/>
              </a:ext>
            </a:extLst>
          </p:cNvPr>
          <p:cNvSpPr/>
          <p:nvPr/>
        </p:nvSpPr>
        <p:spPr>
          <a:xfrm>
            <a:off x="933533" y="4335495"/>
            <a:ext cx="2197650" cy="98924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Magnetische</a:t>
            </a:r>
            <a:r>
              <a:rPr lang="fr-BE" sz="2400" dirty="0"/>
              <a:t> </a:t>
            </a:r>
            <a:r>
              <a:rPr lang="fr-BE" sz="2400" dirty="0" err="1"/>
              <a:t>inductie</a:t>
            </a:r>
            <a:endParaRPr lang="fr-BE" sz="2400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B5FE1D23-3E8F-DF26-A1B5-579B33270D98}"/>
              </a:ext>
            </a:extLst>
          </p:cNvPr>
          <p:cNvSpPr/>
          <p:nvPr/>
        </p:nvSpPr>
        <p:spPr>
          <a:xfrm>
            <a:off x="415400" y="4460162"/>
            <a:ext cx="739905" cy="739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74958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5CBCB9BA-4F04-4917-8D9D-285CFD60AE14}"/>
              </a:ext>
            </a:extLst>
          </p:cNvPr>
          <p:cNvSpPr>
            <a:spLocks/>
          </p:cNvSpPr>
          <p:nvPr/>
        </p:nvSpPr>
        <p:spPr>
          <a:xfrm>
            <a:off x="1155304" y="2263674"/>
            <a:ext cx="9767391" cy="4124599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accent1"/>
                </a:solidFill>
              </a:rPr>
              <a:t>		    	</a:t>
            </a:r>
            <a:r>
              <a:rPr lang="fr-BE" dirty="0" err="1">
                <a:solidFill>
                  <a:schemeClr val="accent1"/>
                </a:solidFill>
              </a:rPr>
              <a:t>Magnetische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kracht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varieert</a:t>
            </a:r>
            <a:r>
              <a:rPr lang="fr-BE" dirty="0">
                <a:solidFill>
                  <a:schemeClr val="accent1"/>
                </a:solidFill>
              </a:rPr>
              <a:t> per </a:t>
            </a:r>
            <a:r>
              <a:rPr lang="fr-BE" dirty="0" err="1">
                <a:solidFill>
                  <a:schemeClr val="accent1"/>
                </a:solidFill>
              </a:rPr>
              <a:t>context</a:t>
            </a:r>
            <a:r>
              <a:rPr lang="fr-BE" dirty="0">
                <a:solidFill>
                  <a:schemeClr val="accent1"/>
                </a:solidFill>
              </a:rPr>
              <a:t>. De </a:t>
            </a:r>
            <a:r>
              <a:rPr lang="fr-BE" dirty="0" err="1">
                <a:solidFill>
                  <a:schemeClr val="accent1"/>
                </a:solidFill>
              </a:rPr>
              <a:t>Lorentzkracht</a:t>
            </a:r>
            <a:r>
              <a:rPr lang="fr-BE" dirty="0">
                <a:solidFill>
                  <a:schemeClr val="accent1"/>
                </a:solidFill>
              </a:rPr>
              <a:t> 				</a:t>
            </a:r>
            <a:r>
              <a:rPr lang="fr-BE" dirty="0" err="1">
                <a:solidFill>
                  <a:schemeClr val="accent1"/>
                </a:solidFill>
              </a:rPr>
              <a:t>wordt</a:t>
            </a:r>
            <a:r>
              <a:rPr lang="fr-BE" dirty="0">
                <a:solidFill>
                  <a:schemeClr val="accent1"/>
                </a:solidFill>
              </a:rPr>
              <a:t> anders </a:t>
            </a:r>
            <a:r>
              <a:rPr lang="fr-BE" dirty="0" err="1">
                <a:solidFill>
                  <a:schemeClr val="accent1"/>
                </a:solidFill>
              </a:rPr>
              <a:t>berekend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bij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bewegende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ladingen</a:t>
            </a:r>
            <a:r>
              <a:rPr lang="fr-BE" dirty="0">
                <a:solidFill>
                  <a:schemeClr val="accent1"/>
                </a:solidFill>
              </a:rPr>
              <a:t>, </a:t>
            </a:r>
            <a:r>
              <a:rPr lang="fr-BE" dirty="0" err="1">
                <a:solidFill>
                  <a:schemeClr val="accent1"/>
                </a:solidFill>
              </a:rPr>
              <a:t>rechte</a:t>
            </a:r>
            <a:r>
              <a:rPr lang="fr-BE" dirty="0">
                <a:solidFill>
                  <a:schemeClr val="accent1"/>
                </a:solidFill>
              </a:rPr>
              <a:t> 				</a:t>
            </a:r>
            <a:r>
              <a:rPr lang="fr-BE" dirty="0" err="1">
                <a:solidFill>
                  <a:schemeClr val="accent1"/>
                </a:solidFill>
              </a:rPr>
              <a:t>geleiders</a:t>
            </a:r>
            <a:r>
              <a:rPr lang="fr-BE" dirty="0">
                <a:solidFill>
                  <a:schemeClr val="accent1"/>
                </a:solidFill>
              </a:rPr>
              <a:t> of </a:t>
            </a:r>
            <a:r>
              <a:rPr lang="fr-BE" dirty="0" err="1">
                <a:solidFill>
                  <a:schemeClr val="accent1"/>
                </a:solidFill>
              </a:rPr>
              <a:t>bij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meerdere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geleiders</a:t>
            </a:r>
            <a:r>
              <a:rPr lang="fr-BE" dirty="0">
                <a:solidFill>
                  <a:schemeClr val="accent1"/>
                </a:solidFill>
              </a:rPr>
              <a:t>. </a:t>
            </a:r>
          </a:p>
          <a:p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De </a:t>
            </a:r>
            <a:r>
              <a:rPr lang="fr-BE" dirty="0" err="1">
                <a:solidFill>
                  <a:schemeClr val="accent1"/>
                </a:solidFill>
              </a:rPr>
              <a:t>rechterhand</a:t>
            </a:r>
            <a:r>
              <a:rPr lang="fr-BE" dirty="0">
                <a:solidFill>
                  <a:schemeClr val="accent1"/>
                </a:solidFill>
              </a:rPr>
              <a:t> regel </a:t>
            </a:r>
            <a:r>
              <a:rPr lang="fr-BE" dirty="0" err="1">
                <a:solidFill>
                  <a:schemeClr val="accent1"/>
                </a:solidFill>
              </a:rPr>
              <a:t>helpt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ons</a:t>
            </a:r>
            <a:r>
              <a:rPr lang="fr-BE" dirty="0">
                <a:solidFill>
                  <a:schemeClr val="accent1"/>
                </a:solidFill>
              </a:rPr>
              <a:t> met het </a:t>
            </a:r>
            <a:r>
              <a:rPr lang="fr-BE" dirty="0" err="1">
                <a:solidFill>
                  <a:schemeClr val="accent1"/>
                </a:solidFill>
              </a:rPr>
              <a:t>bepalen</a:t>
            </a:r>
            <a:r>
              <a:rPr lang="fr-BE" dirty="0">
                <a:solidFill>
                  <a:schemeClr val="accent1"/>
                </a:solidFill>
              </a:rPr>
              <a:t> van de </a:t>
            </a:r>
            <a:r>
              <a:rPr lang="fr-BE" dirty="0" err="1">
                <a:solidFill>
                  <a:schemeClr val="accent1"/>
                </a:solidFill>
              </a:rPr>
              <a:t>zin</a:t>
            </a:r>
            <a:r>
              <a:rPr lang="fr-BE" dirty="0">
                <a:solidFill>
                  <a:schemeClr val="accent1"/>
                </a:solidFill>
              </a:rPr>
              <a:t> en </a:t>
            </a:r>
            <a:r>
              <a:rPr lang="fr-BE" dirty="0" err="1">
                <a:solidFill>
                  <a:schemeClr val="accent1"/>
                </a:solidFill>
              </a:rPr>
              <a:t>richting</a:t>
            </a:r>
            <a:r>
              <a:rPr lang="fr-BE" dirty="0">
                <a:solidFill>
                  <a:schemeClr val="accent1"/>
                </a:solidFill>
              </a:rPr>
              <a:t>. Of het </a:t>
            </a:r>
            <a:r>
              <a:rPr lang="fr-BE" dirty="0" err="1">
                <a:solidFill>
                  <a:schemeClr val="accent1"/>
                </a:solidFill>
              </a:rPr>
              <a:t>bepalen</a:t>
            </a:r>
            <a:r>
              <a:rPr lang="fr-BE" dirty="0">
                <a:solidFill>
                  <a:schemeClr val="accent1"/>
                </a:solidFill>
              </a:rPr>
              <a:t> van het veld (en </a:t>
            </a:r>
            <a:r>
              <a:rPr lang="fr-BE" dirty="0" err="1">
                <a:solidFill>
                  <a:schemeClr val="accent1"/>
                </a:solidFill>
              </a:rPr>
              <a:t>daarna</a:t>
            </a:r>
            <a:r>
              <a:rPr lang="fr-BE" dirty="0">
                <a:solidFill>
                  <a:schemeClr val="accent1"/>
                </a:solidFill>
              </a:rPr>
              <a:t> van de </a:t>
            </a:r>
            <a:r>
              <a:rPr lang="fr-BE" dirty="0" err="1">
                <a:solidFill>
                  <a:schemeClr val="accent1"/>
                </a:solidFill>
              </a:rPr>
              <a:t>kracht</a:t>
            </a:r>
            <a:r>
              <a:rPr lang="fr-BE" dirty="0">
                <a:solidFill>
                  <a:schemeClr val="accent1"/>
                </a:solidFill>
              </a:rPr>
              <a:t>) </a:t>
            </a:r>
          </a:p>
          <a:p>
            <a:endParaRPr lang="fr-BE" dirty="0">
              <a:solidFill>
                <a:schemeClr val="accent1"/>
              </a:solidFill>
            </a:endParaRPr>
          </a:p>
          <a:p>
            <a:endParaRPr lang="fr-BE" dirty="0">
              <a:solidFill>
                <a:schemeClr val="accent1"/>
              </a:solidFill>
            </a:endParaRPr>
          </a:p>
          <a:p>
            <a:endParaRPr lang="fr-BE" dirty="0">
              <a:solidFill>
                <a:schemeClr val="accent1"/>
              </a:solidFill>
            </a:endParaRPr>
          </a:p>
          <a:p>
            <a:endParaRPr lang="fr-BE" dirty="0">
              <a:solidFill>
                <a:schemeClr val="accent1"/>
              </a:solidFill>
            </a:endParaRPr>
          </a:p>
          <a:p>
            <a:endParaRPr lang="fr-BE" dirty="0">
              <a:solidFill>
                <a:schemeClr val="accent1"/>
              </a:solidFill>
            </a:endParaRPr>
          </a:p>
          <a:p>
            <a:endParaRPr lang="fr-BE" dirty="0">
              <a:solidFill>
                <a:schemeClr val="accent1"/>
              </a:solidFill>
            </a:endParaRPr>
          </a:p>
          <a:p>
            <a:endParaRPr lang="fr-BE" dirty="0">
              <a:solidFill>
                <a:schemeClr val="accent1"/>
              </a:solidFill>
            </a:endParaRPr>
          </a:p>
          <a:p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Belangrijkste</a:t>
            </a:r>
            <a:r>
              <a:rPr lang="fr-BE" dirty="0"/>
              <a:t> </a:t>
            </a:r>
            <a:r>
              <a:rPr lang="fr-BE" dirty="0" err="1"/>
              <a:t>begrippen</a:t>
            </a:r>
            <a:endParaRPr lang="fr-BE" dirty="0"/>
          </a:p>
        </p:txBody>
      </p:sp>
      <p:pic>
        <p:nvPicPr>
          <p:cNvPr id="1026" name="Picture 2" descr="18.3.1 De Lorentzkracht — richting - Toelatingsexamen Arts-Tandarts">
            <a:extLst>
              <a:ext uri="{FF2B5EF4-FFF2-40B4-BE49-F238E27FC236}">
                <a16:creationId xmlns:a16="http://schemas.microsoft.com/office/drawing/2014/main" id="{9077286D-7DE4-7949-4E85-3422FEB0B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6"/>
          <a:stretch/>
        </p:blipFill>
        <p:spPr bwMode="auto">
          <a:xfrm>
            <a:off x="6183682" y="4227090"/>
            <a:ext cx="2196230" cy="192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 Iron-Man regel en andere rechterhandregels - Mr. Chadd Academy">
            <a:extLst>
              <a:ext uri="{FF2B5EF4-FFF2-40B4-BE49-F238E27FC236}">
                <a16:creationId xmlns:a16="http://schemas.microsoft.com/office/drawing/2014/main" id="{C2492001-25B2-8FC7-7753-4DB83BE0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665" y="4266575"/>
            <a:ext cx="2506175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F63B74C3-6269-9EC7-8727-F9D0F547E52F}"/>
              </a:ext>
            </a:extLst>
          </p:cNvPr>
          <p:cNvSpPr/>
          <p:nvPr/>
        </p:nvSpPr>
        <p:spPr>
          <a:xfrm>
            <a:off x="933533" y="2076484"/>
            <a:ext cx="3149952" cy="98924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  </a:t>
            </a:r>
            <a:r>
              <a:rPr lang="fr-BE" sz="2400" dirty="0" err="1"/>
              <a:t>Magnetische</a:t>
            </a:r>
            <a:r>
              <a:rPr lang="fr-BE" sz="2400" dirty="0"/>
              <a:t> </a:t>
            </a:r>
            <a:r>
              <a:rPr lang="fr-BE" sz="2400" dirty="0" err="1"/>
              <a:t>kracht</a:t>
            </a:r>
            <a:endParaRPr lang="fr-BE" sz="240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96F5384F-08FD-93FB-D263-F2E019C5AA34}"/>
              </a:ext>
            </a:extLst>
          </p:cNvPr>
          <p:cNvSpPr/>
          <p:nvPr/>
        </p:nvSpPr>
        <p:spPr>
          <a:xfrm>
            <a:off x="415400" y="2201153"/>
            <a:ext cx="739905" cy="739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7812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Belangrijkste</a:t>
            </a:r>
            <a:r>
              <a:rPr lang="fr-BE" dirty="0"/>
              <a:t> </a:t>
            </a:r>
            <a:r>
              <a:rPr lang="fr-BE" dirty="0" err="1"/>
              <a:t>begrippen</a:t>
            </a:r>
            <a:endParaRPr lang="fr-BE" dirty="0"/>
          </a:p>
        </p:txBody>
      </p:sp>
      <p:pic>
        <p:nvPicPr>
          <p:cNvPr id="15" name="Picture 2" descr="Magnetic Flux: Definition, Equation, and Calculation">
            <a:extLst>
              <a:ext uri="{FF2B5EF4-FFF2-40B4-BE49-F238E27FC236}">
                <a16:creationId xmlns:a16="http://schemas.microsoft.com/office/drawing/2014/main" id="{0521B2A4-F0C1-F4AD-C241-83D0AC835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45" y="4339560"/>
            <a:ext cx="3032183" cy="194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9">
            <a:extLst>
              <a:ext uri="{FF2B5EF4-FFF2-40B4-BE49-F238E27FC236}">
                <a16:creationId xmlns:a16="http://schemas.microsoft.com/office/drawing/2014/main" id="{9CF1449E-91B6-D333-4C86-D144D513517F}"/>
              </a:ext>
            </a:extLst>
          </p:cNvPr>
          <p:cNvSpPr/>
          <p:nvPr/>
        </p:nvSpPr>
        <p:spPr>
          <a:xfrm>
            <a:off x="1155305" y="4194727"/>
            <a:ext cx="10455502" cy="2224322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accent1"/>
                </a:solidFill>
              </a:rPr>
              <a:t>			   Wanneer een geleider zich in een 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			   veranderend magnetisch veld bevindt, 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			   begint er door dit magnetisch veld een </a:t>
            </a:r>
          </a:p>
          <a:p>
            <a:r>
              <a:rPr lang="nl-NL" dirty="0">
                <a:solidFill>
                  <a:schemeClr val="accent1"/>
                </a:solidFill>
              </a:rPr>
              <a:t>stroom te vloeien in de geleider. Dit verschijnsel noemen we </a:t>
            </a:r>
          </a:p>
          <a:p>
            <a:r>
              <a:rPr lang="nl-NL" dirty="0">
                <a:solidFill>
                  <a:schemeClr val="accent1"/>
                </a:solidFill>
              </a:rPr>
              <a:t>inductie; Het ontstaat ook wanneer we een geleider in een </a:t>
            </a:r>
          </a:p>
          <a:p>
            <a:r>
              <a:rPr lang="nl-NL" dirty="0">
                <a:solidFill>
                  <a:schemeClr val="accent1"/>
                </a:solidFill>
              </a:rPr>
              <a:t>magnetisch veld bewegen. Inductie werd vroeger magnetische </a:t>
            </a:r>
          </a:p>
          <a:p>
            <a:r>
              <a:rPr lang="nl-NL" dirty="0">
                <a:solidFill>
                  <a:schemeClr val="accent1"/>
                </a:solidFill>
              </a:rPr>
              <a:t>fluxdichtheid genoemd.</a:t>
            </a:r>
          </a:p>
        </p:txBody>
      </p:sp>
      <p:sp>
        <p:nvSpPr>
          <p:cNvPr id="17" name="Rectangle: Rounded Corners 15">
            <a:extLst>
              <a:ext uri="{FF2B5EF4-FFF2-40B4-BE49-F238E27FC236}">
                <a16:creationId xmlns:a16="http://schemas.microsoft.com/office/drawing/2014/main" id="{44CF0B42-7313-59B8-CA32-F766DC9FD5E9}"/>
              </a:ext>
            </a:extLst>
          </p:cNvPr>
          <p:cNvSpPr>
            <a:spLocks/>
          </p:cNvSpPr>
          <p:nvPr/>
        </p:nvSpPr>
        <p:spPr>
          <a:xfrm>
            <a:off x="1155304" y="2263676"/>
            <a:ext cx="10455503" cy="1653267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accent1"/>
                </a:solidFill>
              </a:rPr>
              <a:t>			   De wet van </a:t>
            </a:r>
            <a:r>
              <a:rPr lang="nl-NL" dirty="0" err="1">
                <a:solidFill>
                  <a:schemeClr val="accent1"/>
                </a:solidFill>
              </a:rPr>
              <a:t>Lenz</a:t>
            </a:r>
            <a:r>
              <a:rPr lang="nl-NL" dirty="0">
                <a:solidFill>
                  <a:schemeClr val="accent1"/>
                </a:solidFill>
              </a:rPr>
              <a:t> is een bijzonder geval van de wet van Faraday en </a:t>
            </a:r>
          </a:p>
          <a:p>
            <a:r>
              <a:rPr lang="nl-NL" dirty="0">
                <a:solidFill>
                  <a:schemeClr val="accent1"/>
                </a:solidFill>
              </a:rPr>
              <a:t>			   stelt dat iedere magnetische fluxverandering wordt tegengewerkt 				   door een geïnduceerde elektrische spanning volgens U = - N </a:t>
            </a:r>
            <a:r>
              <a:rPr lang="nl-NL" dirty="0" err="1">
                <a:solidFill>
                  <a:schemeClr val="accent1"/>
                </a:solidFill>
              </a:rPr>
              <a:t>dΦ</a:t>
            </a:r>
            <a:r>
              <a:rPr lang="nl-NL" dirty="0">
                <a:solidFill>
                  <a:schemeClr val="accent1"/>
                </a:solidFill>
              </a:rPr>
              <a:t>/</a:t>
            </a:r>
            <a:r>
              <a:rPr lang="nl-NL" dirty="0" err="1">
                <a:solidFill>
                  <a:schemeClr val="accent1"/>
                </a:solidFill>
              </a:rPr>
              <a:t>dt</a:t>
            </a:r>
            <a:r>
              <a:rPr lang="nl-NL" dirty="0">
                <a:solidFill>
                  <a:schemeClr val="accent1"/>
                </a:solidFill>
              </a:rPr>
              <a:t> </a:t>
            </a:r>
          </a:p>
          <a:p>
            <a:r>
              <a:rPr lang="nl-NL" dirty="0">
                <a:solidFill>
                  <a:schemeClr val="accent1"/>
                </a:solidFill>
              </a:rPr>
              <a:t>De opgewekte spanning is dus gelijk aan het aantal windingen maal de snelheid waarmee de flux </a:t>
            </a:r>
            <a:r>
              <a:rPr lang="nl-NL" dirty="0" err="1">
                <a:solidFill>
                  <a:schemeClr val="accent1"/>
                </a:solidFill>
              </a:rPr>
              <a:t>Ø</a:t>
            </a:r>
            <a:r>
              <a:rPr lang="nl-NL" dirty="0">
                <a:solidFill>
                  <a:schemeClr val="accent1"/>
                </a:solidFill>
              </a:rPr>
              <a:t>  verandert per seconde.</a:t>
            </a:r>
          </a:p>
        </p:txBody>
      </p:sp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id="{48F21B52-44D3-F39D-0BCE-57494E656D6A}"/>
              </a:ext>
            </a:extLst>
          </p:cNvPr>
          <p:cNvSpPr/>
          <p:nvPr/>
        </p:nvSpPr>
        <p:spPr>
          <a:xfrm>
            <a:off x="933533" y="4041372"/>
            <a:ext cx="3149952" cy="98924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Inductie</a:t>
            </a:r>
            <a:r>
              <a:rPr lang="fr-BE" sz="2400" dirty="0"/>
              <a:t> </a:t>
            </a:r>
            <a:r>
              <a:rPr lang="fr-BE" sz="2400" dirty="0" err="1"/>
              <a:t>verschijnselen</a:t>
            </a:r>
            <a:endParaRPr lang="fr-BE" sz="2400" dirty="0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45C6720C-2BE5-FC66-DBB9-FA21C0430BC3}"/>
              </a:ext>
            </a:extLst>
          </p:cNvPr>
          <p:cNvSpPr/>
          <p:nvPr/>
        </p:nvSpPr>
        <p:spPr>
          <a:xfrm>
            <a:off x="415400" y="4166039"/>
            <a:ext cx="739905" cy="739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ED1AB687-85E1-D9B9-B52C-25DC0C8D865D}"/>
              </a:ext>
            </a:extLst>
          </p:cNvPr>
          <p:cNvSpPr/>
          <p:nvPr/>
        </p:nvSpPr>
        <p:spPr>
          <a:xfrm>
            <a:off x="933533" y="2076484"/>
            <a:ext cx="3149952" cy="98924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Wet</a:t>
            </a:r>
            <a:r>
              <a:rPr lang="fr-BE" sz="2400" dirty="0"/>
              <a:t> van Lenz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94DBFC88-E2F4-C3C2-E6BF-E7162720C05B}"/>
              </a:ext>
            </a:extLst>
          </p:cNvPr>
          <p:cNvSpPr/>
          <p:nvPr/>
        </p:nvSpPr>
        <p:spPr>
          <a:xfrm>
            <a:off x="415400" y="2201153"/>
            <a:ext cx="739905" cy="739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pic>
        <p:nvPicPr>
          <p:cNvPr id="22" name="Afbeelding 21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11EE79DA-079F-3D3B-E3D6-F016273BE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6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FFD9-7A42-2E68-8A78-3B923B6F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formules </a:t>
            </a:r>
            <a:r>
              <a:rPr lang="fr-BE" dirty="0" err="1"/>
              <a:t>zijn</a:t>
            </a:r>
            <a:r>
              <a:rPr lang="fr-BE" dirty="0"/>
              <a:t> </a:t>
            </a:r>
            <a:r>
              <a:rPr lang="fr-BE" dirty="0" err="1"/>
              <a:t>belangrijk</a:t>
            </a:r>
            <a:r>
              <a:rPr lang="fr-BE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D59EA-1185-6E12-FED6-AFA96170FC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39175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BE" b="0" i="1" dirty="0">
                    <a:solidFill>
                      <a:schemeClr val="tx1"/>
                    </a:solidFill>
                  </a:rPr>
                  <a:t>	</a:t>
                </a:r>
                <a:r>
                  <a:rPr lang="fr-BE" b="0" dirty="0">
                    <a:solidFill>
                      <a:schemeClr val="tx1"/>
                    </a:solidFill>
                  </a:rPr>
                  <a:t>					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Lorentzkracht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bewegende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lading</a:t>
                </a:r>
                <a:endParaRPr lang="fr-BE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								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Snelheid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bewegende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lading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in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magnetisch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/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elektrisch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veld</a:t>
                </a:r>
              </a:p>
              <a:p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𝐼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						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Lorentzkracht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bij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geleider</a:t>
                </a:r>
                <a:endParaRPr lang="fr-BE" b="0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µ∗</m:t>
                        </m:r>
                        <m:sSub>
                          <m:sSubPr>
                            <m:ctrlP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𝐼</m:t>
                            </m:r>
                          </m:e>
                          <m:sub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sSub>
                          <m:sSubPr>
                            <m:ctrlP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𝐼</m:t>
                            </m:r>
                          </m:e>
                          <m:sub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den>
                    </m:f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						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Lorentzkracht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twee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rechte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evenwijdige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geleiders</a:t>
                </a:r>
                <a:endParaRPr lang="fr-BE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µ∗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𝐼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den>
                    </m:f>
                  </m:oMath>
                </a14:m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							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Magnetische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 veld rond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een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stroomvoerende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geleider</a:t>
                </a:r>
                <a:endParaRPr lang="fr-BE" b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µ∗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𝐼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den>
                    </m:f>
                  </m:oMath>
                </a14:m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							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Magnetische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vel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d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solenoïde</a:t>
                </a:r>
                <a:endParaRPr lang="fr-BE" b="0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Φ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							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Magnetische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flux van veld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loodrecht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op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oppervlak</a:t>
                </a:r>
                <a:endParaRPr lang="fr-BE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Φ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						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Wet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van Lenz</a:t>
                </a:r>
              </a:p>
              <a:p>
                <a:pPr lvl="2"/>
                <a:endParaRPr lang="fr-BE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D59EA-1185-6E12-FED6-AFA96170FC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391754"/>
              </a:xfrm>
              <a:blipFill>
                <a:blip r:embed="rId2"/>
                <a:stretch>
                  <a:fillRect l="-221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5075AE4-F990-D8B1-396E-D317D1FD6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742" y="762340"/>
            <a:ext cx="3046065" cy="89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25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PFys">
  <a:themeElements>
    <a:clrScheme name="Custom 4">
      <a:dk1>
        <a:sysClr val="windowText" lastClr="000000"/>
      </a:dk1>
      <a:lt1>
        <a:srgbClr val="F1ECEB"/>
      </a:lt1>
      <a:dk2>
        <a:srgbClr val="3D3D3D"/>
      </a:dk2>
      <a:lt2>
        <a:srgbClr val="EBEBEB"/>
      </a:lt2>
      <a:accent1>
        <a:srgbClr val="1B3151"/>
      </a:accent1>
      <a:accent2>
        <a:srgbClr val="17B790"/>
      </a:accent2>
      <a:accent3>
        <a:srgbClr val="93C2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Custom 1">
      <a:majorFont>
        <a:latin typeface="Nunito"/>
        <a:ea typeface=""/>
        <a:cs typeface=""/>
      </a:majorFont>
      <a:minorFont>
        <a:latin typeface="Nunito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PFys" id="{A0D7BD7C-AADD-4586-BC58-2FA64F8C3CBB}" vid="{E287CC4B-CC3D-4A5A-B6C1-5A296A9A66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HPFys</Template>
  <TotalTime>26483</TotalTime>
  <Words>1432</Words>
  <Application>Microsoft Macintosh PowerPoint</Application>
  <PresentationFormat>Breedbeeld</PresentationFormat>
  <Paragraphs>192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Moranga</vt:lpstr>
      <vt:lpstr>Moranga Bold</vt:lpstr>
      <vt:lpstr>Nunito</vt:lpstr>
      <vt:lpstr>Wingdings</vt:lpstr>
      <vt:lpstr>Wingdings 2</vt:lpstr>
      <vt:lpstr>HPFys</vt:lpstr>
      <vt:lpstr>Elektromagnetisme </vt:lpstr>
      <vt:lpstr>Inhoud</vt:lpstr>
      <vt:lpstr>Wat is Elektromagnetisme?</vt:lpstr>
      <vt:lpstr>Te kennen leerstof 2024</vt:lpstr>
      <vt:lpstr>Te kennen leerstof 2024</vt:lpstr>
      <vt:lpstr>Belangrijkste begrippen</vt:lpstr>
      <vt:lpstr>Belangrijkste begrippen</vt:lpstr>
      <vt:lpstr>Belangrijkste begrippen</vt:lpstr>
      <vt:lpstr>Welke formules zijn belangrijk?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</vt:vector>
  </TitlesOfParts>
  <Company>Nestle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Kernfysica</dc:title>
  <dc:creator>Caby,Maxim,BE-Brussels</dc:creator>
  <cp:lastModifiedBy>Hebe Vandevyvere 201913722</cp:lastModifiedBy>
  <cp:revision>15</cp:revision>
  <dcterms:created xsi:type="dcterms:W3CDTF">2023-12-05T15:59:13Z</dcterms:created>
  <dcterms:modified xsi:type="dcterms:W3CDTF">2024-11-27T16:50:04Z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2023-12-05T15:59:13Z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1dac45ac-10aa-4dac-a77f-ce1e480f3153</vt:lpwstr>
  </property>
  <property fmtid="{D5CDD505-2E9C-101B-9397-08002B2CF9AE}" pid="8" name="MSIP_Label_1ada0a2f-b917-4d51-b0d0-d418a10c8b23_ContentBits">
    <vt:lpwstr>0</vt:lpwstr>
  </property>
</Properties>
</file>