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87" r:id="rId7"/>
    <p:sldId id="288" r:id="rId8"/>
    <p:sldId id="289" r:id="rId9"/>
    <p:sldId id="269" r:id="rId10"/>
    <p:sldId id="270" r:id="rId11"/>
    <p:sldId id="271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3C2E8"/>
    <a:srgbClr val="17B790"/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7F512-7723-41D4-B054-C32CD8743F40}" v="26" dt="2024-11-14T15:54:48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0" autoAdjust="0"/>
    <p:restoredTop sz="94660"/>
  </p:normalViewPr>
  <p:slideViewPr>
    <p:cSldViewPr snapToGrid="0">
      <p:cViewPr>
        <p:scale>
          <a:sx n="101" d="100"/>
          <a:sy n="101" d="100"/>
        </p:scale>
        <p:origin x="920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819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736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210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C7166-DDB0-40E8-96A1-D890886D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6611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orient="horz" pos="37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264" y="538163"/>
            <a:ext cx="9299574" cy="93894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6262" y="2303999"/>
            <a:ext cx="11037887" cy="3896775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‒"/>
              <a:defRPr sz="2800" b="0">
                <a:solidFill>
                  <a:schemeClr val="bg1"/>
                </a:solidFill>
              </a:defRPr>
            </a:lvl1pPr>
            <a:lvl2pPr marL="216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216000" indent="0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64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" y="3029704"/>
            <a:ext cx="12192025" cy="3828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7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76263" y="1609725"/>
            <a:ext cx="11037887" cy="4591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55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262" y="1609725"/>
            <a:ext cx="11037887" cy="894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4"/>
          </p:nvPr>
        </p:nvSpPr>
        <p:spPr>
          <a:xfrm>
            <a:off x="576263" y="2772770"/>
            <a:ext cx="11037887" cy="3428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47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24563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0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14150" y="1609725"/>
            <a:ext cx="5400000" cy="37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35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-3" y="-1"/>
            <a:ext cx="12204000" cy="40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382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511" y="3971181"/>
            <a:ext cx="12190489" cy="2886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189" y="5141974"/>
            <a:ext cx="11157487" cy="12439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9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62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382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027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553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093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3C2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69387-EA53-EAE9-372F-C841CCB57017}"/>
              </a:ext>
            </a:extLst>
          </p:cNvPr>
          <p:cNvSpPr/>
          <p:nvPr userDrawn="1"/>
        </p:nvSpPr>
        <p:spPr>
          <a:xfrm>
            <a:off x="446533" y="159390"/>
            <a:ext cx="3703987" cy="389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Toelatingsproef</a:t>
            </a:r>
            <a:r>
              <a:rPr lang="fr-BE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11BF1-C216-056B-C0E3-AAEF189F9E44}"/>
              </a:ext>
            </a:extLst>
          </p:cNvPr>
          <p:cNvSpPr/>
          <p:nvPr userDrawn="1"/>
        </p:nvSpPr>
        <p:spPr>
          <a:xfrm>
            <a:off x="4241830" y="153224"/>
            <a:ext cx="3703987" cy="383514"/>
          </a:xfrm>
          <a:prstGeom prst="rect">
            <a:avLst/>
          </a:prstGeom>
          <a:solidFill>
            <a:srgbClr val="17B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Wiskunde</a:t>
            </a:r>
            <a:r>
              <a:rPr lang="fr-BE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0EEBD-6CC1-F780-BD35-E719376CCA00}"/>
              </a:ext>
            </a:extLst>
          </p:cNvPr>
          <p:cNvSpPr/>
          <p:nvPr userDrawn="1"/>
        </p:nvSpPr>
        <p:spPr>
          <a:xfrm>
            <a:off x="8042310" y="163010"/>
            <a:ext cx="3703987" cy="383513"/>
          </a:xfrm>
          <a:prstGeom prst="rect">
            <a:avLst/>
          </a:prstGeom>
          <a:solidFill>
            <a:srgbClr val="93C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Meetkunde</a:t>
            </a:r>
            <a:r>
              <a:rPr lang="fr-BE"/>
              <a:t> </a:t>
            </a:r>
            <a:endParaRPr lang="fr-BE" dirty="0"/>
          </a:p>
        </p:txBody>
      </p:sp>
      <p:pic>
        <p:nvPicPr>
          <p:cNvPr id="13" name="Afbeelding 12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C5FF185D-A758-232F-A6A4-8D97B326A5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Moranga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9887-D080-FD40-86C9-7F7EDFCD9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6000" dirty="0" err="1"/>
              <a:t>Meetkunde</a:t>
            </a:r>
            <a:endParaRPr lang="fr-BE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3F734-B3BE-5E36-163D-178494771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Maxim Caby – </a:t>
            </a:r>
            <a:r>
              <a:rPr lang="fr-BE" dirty="0" err="1">
                <a:latin typeface="Moranga" pitchFamily="2" charset="77"/>
              </a:rPr>
              <a:t>Helloprof</a:t>
            </a:r>
            <a:r>
              <a:rPr lang="fr-BE" dirty="0">
                <a:latin typeface="Moranga" pitchFamily="2" charset="77"/>
              </a:rPr>
              <a:t> – </a:t>
            </a:r>
            <a:r>
              <a:rPr lang="fr-BE" dirty="0" err="1">
                <a:latin typeface="Moranga" pitchFamily="2" charset="77"/>
              </a:rPr>
              <a:t>Ingangsexamen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geneeskunde</a:t>
            </a:r>
            <a:endParaRPr lang="fr-BE" dirty="0">
              <a:latin typeface="Morang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680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91437C-E019-3C99-C48F-5D3DCF89639B}"/>
              </a:ext>
            </a:extLst>
          </p:cNvPr>
          <p:cNvSpPr/>
          <p:nvPr/>
        </p:nvSpPr>
        <p:spPr>
          <a:xfrm>
            <a:off x="8486774" y="729658"/>
            <a:ext cx="2943226" cy="9883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err="1"/>
              <a:t>Cirkel</a:t>
            </a:r>
            <a:endParaRPr lang="fr-BE" sz="16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9D0FB63-245E-9441-0816-560E4BBDCDB3}"/>
              </a:ext>
            </a:extLst>
          </p:cNvPr>
          <p:cNvSpPr/>
          <p:nvPr/>
        </p:nvSpPr>
        <p:spPr>
          <a:xfrm>
            <a:off x="-349287" y="3429000"/>
            <a:ext cx="12879977" cy="3015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0CF86DEB-1302-9D01-8C8B-2D428207F61B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Cirkel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5246B7CC-4488-590F-C8B7-A33470529807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99720CA2-0118-D280-5C57-5173617D2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27" y="3893595"/>
            <a:ext cx="5515745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5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Eerste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bewering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in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instantie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makkelijkst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om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assen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om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draaien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en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werken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naar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x Dit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komt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op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hetzelfde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neer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naar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y.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fr-BE" dirty="0">
                    <a:solidFill>
                      <a:schemeClr val="accent1"/>
                    </a:solidFill>
                  </a:rPr>
                  <a:t>Om de top te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leiden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af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naar</a:t>
                </a:r>
                <a:r>
                  <a:rPr lang="fr-BE" dirty="0">
                    <a:solidFill>
                      <a:schemeClr val="accent1"/>
                    </a:solidFill>
                  </a:rPr>
                  <a:t> x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 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 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bijhorende</a:t>
                </a:r>
                <a:r>
                  <a:rPr lang="fr-BE" dirty="0">
                    <a:solidFill>
                      <a:schemeClr val="accent1"/>
                    </a:solidFill>
                  </a:rPr>
                  <a:t> x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−6∗3+1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Bewering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één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juist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bewering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aanvullen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tot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volkomen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kwadraad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x &amp; y 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Termen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bijvoegen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+9−9+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+4=0→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−9+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=0→</m:t>
                    </m:r>
                    <m:sSup>
                      <m:sSup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Straal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3 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Bewering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onjuist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B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C4AB63-F8D5-594D-0975-422BC15E3755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Cirkel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C742940C-4363-3688-08FE-8422F8ACF5F9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38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555D12D-11B9-BD78-4AB5-ED78FAD8E72B}"/>
              </a:ext>
            </a:extLst>
          </p:cNvPr>
          <p:cNvSpPr/>
          <p:nvPr/>
        </p:nvSpPr>
        <p:spPr>
          <a:xfrm>
            <a:off x="-349287" y="3429000"/>
            <a:ext cx="12879977" cy="3015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DC909FD-26B8-E2A9-22E4-ECEF0BB8AD4D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Parabool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8D13BC4-6E49-98DE-A1E1-FE4C46CACD0F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AEB46AD-A6EA-7EB9-F0BD-B2D5D5CF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9" y="3636384"/>
            <a:ext cx="5420481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7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5"/>
                <a:ext cx="11301808" cy="313340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A, B en C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hebben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maar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enkele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makkelijke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berekeningen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nodig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−2=0→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=1;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=0→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Top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dan (1,0)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Ligt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op x-as</a:t>
                </a:r>
              </a:p>
              <a:p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 &amp; 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−2+2+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+1−1=11 →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=16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M(1,2) en R=4</a:t>
                </a:r>
              </a:p>
              <a:p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D: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Stelsel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oplossen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makkelijk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stelsel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om op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lossen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maar 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oplossing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aangeraden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om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andere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drie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beweringen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eerst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staven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gezien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minder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tijd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vragen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A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5"/>
                <a:ext cx="11301808" cy="31334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0ECB53-F4B8-2C33-A24F-CFA16493615F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Parabool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649BE35-B519-0AC1-67E4-32ABD6972977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442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9394510-F236-A251-82FA-570349F21C91}"/>
              </a:ext>
            </a:extLst>
          </p:cNvPr>
          <p:cNvSpPr/>
          <p:nvPr/>
        </p:nvSpPr>
        <p:spPr>
          <a:xfrm>
            <a:off x="-349287" y="3429000"/>
            <a:ext cx="12879977" cy="3015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720AC718-6F9F-EB97-1A8F-3969926B8D5C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Goniometrie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1D76169-1E31-5484-47EB-1269C7262ACC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EB54A6A-1C67-5B8E-4952-DF928B15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365" y="3847613"/>
            <a:ext cx="4439270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6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func>
                      <m:func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BE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=±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→45°,−45°,135° 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𝑜𝑓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−135°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  <a:p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>
                    <a:solidFill>
                      <a:schemeClr val="accent1"/>
                    </a:solidFill>
                  </a:rPr>
                  <a:t>Je zou nu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snel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kunnen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zeggen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</a:rPr>
                  <a:t> er 4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antwoorden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, maar dit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niet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geval</a:t>
                </a:r>
                <a:r>
                  <a:rPr lang="fr-BE" dirty="0">
                    <a:solidFill>
                      <a:schemeClr val="accent1"/>
                    </a:solidFill>
                  </a:rPr>
                  <a:t>! </a:t>
                </a:r>
                <a:br>
                  <a:rPr lang="fr-BE" dirty="0">
                    <a:solidFill>
                      <a:schemeClr val="accent1"/>
                    </a:solidFill>
                  </a:rPr>
                </a:br>
                <a:r>
                  <a:rPr lang="fr-BE" dirty="0" err="1">
                    <a:solidFill>
                      <a:schemeClr val="accent1"/>
                    </a:solidFill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</a:rPr>
                  <a:t> 45°: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=45°+2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=22,5°+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→22,5° 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𝐸𝑁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202,5° 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 err="1">
                    <a:solidFill>
                      <a:schemeClr val="accent1"/>
                    </a:solidFill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</a:rPr>
                  <a:t> -45°: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=−45°+2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=−22,5°+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→157,5° 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𝐸𝑁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337,5°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 err="1">
                    <a:solidFill>
                      <a:schemeClr val="accent1"/>
                    </a:solidFill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</a:rPr>
                  <a:t> 135°: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=135°+2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=67,5°+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→67,5° 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𝐸𝑁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247,5°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 err="1">
                    <a:solidFill>
                      <a:schemeClr val="accent1"/>
                    </a:solidFill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</a:rPr>
                  <a:t> -135°: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=−135°+2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=−67,5°+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→112,5° 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𝐸𝑁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292,5°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>
                    <a:solidFill>
                      <a:schemeClr val="accent1"/>
                    </a:solidFill>
                  </a:rPr>
                  <a:t>				Er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 dus 8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oplossingen</a:t>
                </a:r>
                <a:r>
                  <a:rPr lang="fr-BE" dirty="0">
                    <a:solidFill>
                      <a:schemeClr val="accent1"/>
                    </a:solidFill>
                  </a:rPr>
                  <a:t>!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0B6480-D484-014F-1B36-AF2A359E4E2F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Goniometrie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0217F88-DA84-26B9-BE6D-DF9CB48E86F3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256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D29E9A0-7CCC-1780-48B6-DFA04FCF273F}"/>
              </a:ext>
            </a:extLst>
          </p:cNvPr>
          <p:cNvSpPr/>
          <p:nvPr/>
        </p:nvSpPr>
        <p:spPr>
          <a:xfrm>
            <a:off x="-349287" y="3429000"/>
            <a:ext cx="12879977" cy="3015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517FB209-FBEE-5502-8E2F-A39F0CD5248F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Goniometrie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9F22411-273D-ED4B-786D-B72D94B36BD6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293C6F9-EA44-00C2-13FF-272FA7CCB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465" y="3611574"/>
            <a:ext cx="4640471" cy="26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8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Je kan niet alles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apart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uitrekenen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want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niet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alle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hoeken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gekende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hoeken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(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staan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op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formularium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):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</a:p>
              <a:p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gebruiken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grondformule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BE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BE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fr-BE" b="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75°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𝑠𝑖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15°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90°−75°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+1=1+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+1=1+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BE" b="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A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37B9EB-4F99-9CC6-26D6-DE658ABDF80F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Goniometrie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A731B18-B808-EFBC-AEEC-9D81DA07381F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627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25166C7-4A3F-F40A-CF2B-2254F7105E81}"/>
              </a:ext>
            </a:extLst>
          </p:cNvPr>
          <p:cNvSpPr/>
          <p:nvPr/>
        </p:nvSpPr>
        <p:spPr>
          <a:xfrm>
            <a:off x="-349287" y="3429000"/>
            <a:ext cx="12879977" cy="3015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431ED35C-7B24-64FE-CEEA-A309993D21FA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Goniometrie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2DD4E17-F57A-6E6F-E6E5-A636C0E1CAEC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42D0457-9F5A-FDFA-0E5D-8CDDBDCB2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389" y="3618687"/>
            <a:ext cx="4880624" cy="26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7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𝑐𝑜𝑠𝑥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𝑠𝑖𝑛𝑥</m:t>
                            </m:r>
                          </m:e>
                        </m:d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𝑠𝑖𝑛𝑥𝑐𝑜𝑠𝑥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=1−2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𝑠𝑖𝑛𝑥𝑐𝑜𝑠𝑥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Bekijken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nu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merkwaardig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product</a:t>
                </a:r>
                <a:r>
                  <a:rPr lang="fr-BE" dirty="0">
                    <a:solidFill>
                      <a:schemeClr val="accent1"/>
                    </a:solidFill>
                  </a:rPr>
                  <a:t> van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𝑐𝑜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𝑠𝑖𝑛𝑥</m:t>
                        </m:r>
                      </m:e>
                    </m:d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𝑐𝑜</m:t>
                        </m:r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𝑐𝑜𝑠𝑥𝑠𝑖𝑛𝑥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𝑠𝑖</m:t>
                        </m:r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fr-BE" b="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Hierin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weten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alles,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cosx-sinx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gegeven</a:t>
                </a:r>
                <a:r>
                  <a:rPr lang="fr-BE" dirty="0">
                    <a:solidFill>
                      <a:schemeClr val="accent1"/>
                    </a:solidFill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grondformule</a:t>
                </a:r>
                <a:r>
                  <a:rPr lang="fr-BE" dirty="0">
                    <a:solidFill>
                      <a:schemeClr val="accent1"/>
                    </a:solidFill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cosx</a:t>
                </a:r>
                <a:r>
                  <a:rPr lang="fr-BE" dirty="0">
                    <a:solidFill>
                      <a:schemeClr val="accent1"/>
                    </a:solidFill>
                  </a:rPr>
                  <a:t>*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sinx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hebben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uitgerekend</a:t>
                </a:r>
                <a:r>
                  <a:rPr lang="fr-BE" dirty="0">
                    <a:solidFill>
                      <a:schemeClr val="accent1"/>
                    </a:solidFill>
                  </a:rPr>
                  <a:t>: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nl-BE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i="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D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950A5C-C123-5E01-E3F8-7872E9B2836C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Goniometrie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FC05D83-12AA-57CF-2C84-F7EC8F5E70D6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239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7846-4E19-ADE6-D5D4-D1A2DAF7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Inhoud</a:t>
            </a:r>
            <a:endParaRPr lang="fr-BE" dirty="0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B0C67765-67DB-75DC-FD14-C9F29739DCA9}"/>
              </a:ext>
            </a:extLst>
          </p:cNvPr>
          <p:cNvSpPr/>
          <p:nvPr/>
        </p:nvSpPr>
        <p:spPr>
          <a:xfrm>
            <a:off x="581192" y="2311188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Wat is </a:t>
            </a:r>
            <a:r>
              <a:rPr lang="fr-BE" sz="2000" dirty="0" err="1">
                <a:solidFill>
                  <a:srgbClr val="FFFFFF"/>
                </a:solidFill>
              </a:rPr>
              <a:t>Meetkunde</a:t>
            </a:r>
            <a:r>
              <a:rPr lang="fr-BE" sz="2000" dirty="0">
                <a:solidFill>
                  <a:srgbClr val="FFFFFF"/>
                </a:solidFill>
              </a:rPr>
              <a:t>?</a:t>
            </a:r>
            <a:endParaRPr lang="nl-BE" sz="2000" dirty="0">
              <a:solidFill>
                <a:srgbClr val="FFFFFF"/>
              </a:solidFill>
            </a:endParaRP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F14941E5-84E7-AC24-C566-978D4271D274}"/>
              </a:ext>
            </a:extLst>
          </p:cNvPr>
          <p:cNvSpPr/>
          <p:nvPr/>
        </p:nvSpPr>
        <p:spPr>
          <a:xfrm>
            <a:off x="581192" y="3418235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</a:t>
            </a:r>
            <a:r>
              <a:rPr lang="fr-BE" sz="2000" dirty="0" err="1">
                <a:solidFill>
                  <a:srgbClr val="FFFFFF"/>
                </a:solidFill>
              </a:rPr>
              <a:t>Welke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soort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oefeningen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zijn</a:t>
            </a:r>
            <a:r>
              <a:rPr lang="fr-BE" sz="2000" dirty="0">
                <a:solidFill>
                  <a:srgbClr val="FFFFFF"/>
                </a:solidFill>
              </a:rPr>
              <a:t> er?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28E6C4-DD9B-41ED-807B-C9BAEC3C5B9E}"/>
              </a:ext>
            </a:extLst>
          </p:cNvPr>
          <p:cNvSpPr txBox="1">
            <a:spLocks/>
          </p:cNvSpPr>
          <p:nvPr/>
        </p:nvSpPr>
        <p:spPr>
          <a:xfrm>
            <a:off x="6612209" y="2366061"/>
            <a:ext cx="3398380" cy="907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>
                <a:solidFill>
                  <a:srgbClr val="FFFFFF"/>
                </a:solidFill>
              </a:rPr>
              <a:t>Te </a:t>
            </a:r>
            <a:r>
              <a:rPr lang="fr-BE" sz="1800" dirty="0" err="1">
                <a:solidFill>
                  <a:srgbClr val="FFFFFF"/>
                </a:solidFill>
              </a:rPr>
              <a:t>kennen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leerstof</a:t>
            </a:r>
            <a:endParaRPr lang="fr-BE" sz="1800" dirty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 err="1">
                <a:solidFill>
                  <a:srgbClr val="FFFFFF"/>
                </a:solidFill>
              </a:rPr>
              <a:t>Belangrijke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begrippen</a:t>
            </a:r>
            <a:endParaRPr lang="fr-BE" sz="1800" dirty="0">
              <a:solidFill>
                <a:srgbClr val="FFFFFF"/>
              </a:solidFill>
            </a:endParaRP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A4F14C6B-ADBB-525A-A102-BD8FD597DE00}"/>
              </a:ext>
            </a:extLst>
          </p:cNvPr>
          <p:cNvSpPr/>
          <p:nvPr/>
        </p:nvSpPr>
        <p:spPr>
          <a:xfrm>
            <a:off x="581192" y="4525818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Oefeningen</a:t>
            </a:r>
            <a:endParaRPr lang="fr-BE" sz="2000" dirty="0">
              <a:solidFill>
                <a:srgbClr val="FFFFFF"/>
              </a:solidFill>
            </a:endParaRPr>
          </a:p>
        </p:txBody>
      </p:sp>
      <p:pic>
        <p:nvPicPr>
          <p:cNvPr id="9" name="Graphic 8" descr="Pen met effen opvulling">
            <a:extLst>
              <a:ext uri="{FF2B5EF4-FFF2-40B4-BE49-F238E27FC236}">
                <a16:creationId xmlns:a16="http://schemas.microsoft.com/office/drawing/2014/main" id="{CDB22A5E-1BFB-CBED-13DD-337B88DE1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414" y="3528440"/>
            <a:ext cx="797019" cy="797019"/>
          </a:xfrm>
          <a:prstGeom prst="rect">
            <a:avLst/>
          </a:prstGeom>
        </p:spPr>
      </p:pic>
      <p:pic>
        <p:nvPicPr>
          <p:cNvPr id="10" name="Graphic 9" descr="Storytelling met effen opvulling">
            <a:extLst>
              <a:ext uri="{FF2B5EF4-FFF2-40B4-BE49-F238E27FC236}">
                <a16:creationId xmlns:a16="http://schemas.microsoft.com/office/drawing/2014/main" id="{4BFDE789-9353-2516-0C41-9CCEC11DF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414" y="4611186"/>
            <a:ext cx="846694" cy="846694"/>
          </a:xfrm>
          <a:prstGeom prst="rect">
            <a:avLst/>
          </a:prstGeom>
        </p:spPr>
      </p:pic>
      <p:pic>
        <p:nvPicPr>
          <p:cNvPr id="14" name="Graphic 13" descr="Kubus met effen opvulling">
            <a:extLst>
              <a:ext uri="{FF2B5EF4-FFF2-40B4-BE49-F238E27FC236}">
                <a16:creationId xmlns:a16="http://schemas.microsoft.com/office/drawing/2014/main" id="{A040F8A7-E7B5-7669-8BBD-369FB42DD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153" y="23593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7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53A8986-EF64-4B30-5E46-601E3318F5E4}"/>
              </a:ext>
            </a:extLst>
          </p:cNvPr>
          <p:cNvSpPr/>
          <p:nvPr/>
        </p:nvSpPr>
        <p:spPr>
          <a:xfrm>
            <a:off x="-349287" y="3429000"/>
            <a:ext cx="12879977" cy="3015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8F704F69-FF35-593B-A27E-37DCD8483EBC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Goniometrie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3B53DE1-2EF6-1C12-4453-729007F91C66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1C1D668-0570-207A-215D-1A1B2F7F1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838" y="3631622"/>
            <a:ext cx="4820323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8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465673"/>
                <a:ext cx="11301808" cy="199040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Herschrijven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𝑐𝑜𝑠𝑥</m:t>
                        </m:r>
                      </m:e>
                    </m:d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𝑠𝑖𝑛𝑥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𝑠𝑖𝑛𝑥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immers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BE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B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elke</a:t>
                </a:r>
                <a:r>
                  <a:rPr lang="fr-BE" dirty="0">
                    <a:solidFill>
                      <a:schemeClr val="accent1"/>
                    </a:solidFill>
                  </a:rPr>
                  <a:t> x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0!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Oneindig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oplossingen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endParaRPr lang="nl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nl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D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465673"/>
                <a:ext cx="11301808" cy="19904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7EF602-D9FB-D575-4190-C0C77D8BD585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Goniometrie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BDA1ECE-958B-03A0-0C00-AFF20711DE7F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827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91437C-E019-3C99-C48F-5D3DCF89639B}"/>
              </a:ext>
            </a:extLst>
          </p:cNvPr>
          <p:cNvSpPr/>
          <p:nvPr/>
        </p:nvSpPr>
        <p:spPr>
          <a:xfrm>
            <a:off x="8486774" y="729658"/>
            <a:ext cx="2943226" cy="9883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err="1"/>
              <a:t>Driehoeken</a:t>
            </a:r>
            <a:r>
              <a:rPr lang="fr-BE" sz="1600" dirty="0"/>
              <a:t>/</a:t>
            </a:r>
            <a:r>
              <a:rPr lang="fr-BE" sz="1600" dirty="0" err="1"/>
              <a:t>oppervlakten</a:t>
            </a:r>
            <a:endParaRPr lang="fr-BE" sz="16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ED4CF1D-699A-4C62-6408-B2DFBEDDADCA}"/>
              </a:ext>
            </a:extLst>
          </p:cNvPr>
          <p:cNvSpPr/>
          <p:nvPr/>
        </p:nvSpPr>
        <p:spPr>
          <a:xfrm>
            <a:off x="-349287" y="3429000"/>
            <a:ext cx="12879977" cy="3015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36B34CB7-5DAC-D7C5-D13C-484EBC802DB2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Driehoeken</a:t>
            </a:r>
            <a:r>
              <a:rPr lang="fr-BE" sz="2400" dirty="0"/>
              <a:t>/</a:t>
            </a:r>
            <a:r>
              <a:rPr lang="fr-BE" sz="2400" dirty="0" err="1"/>
              <a:t>oppervlakten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9BDED63B-EAC1-CC4F-84DC-DB7905E7536A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2693A89-2750-972F-6E81-C94A27A8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039"/>
          <a:stretch/>
        </p:blipFill>
        <p:spPr>
          <a:xfrm>
            <a:off x="2776826" y="3428999"/>
            <a:ext cx="4381366" cy="3015165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892B04F-718C-1A38-E842-D82312D2B5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961"/>
          <a:stretch/>
        </p:blipFill>
        <p:spPr>
          <a:xfrm>
            <a:off x="7545236" y="3688264"/>
            <a:ext cx="4381366" cy="10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7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Dit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soort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oefeningen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vraagt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om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goed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inzicht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kennis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formules.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bovenste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driehoek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&gt;3→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nu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2h1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groter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dan 3R</a:t>
                </a:r>
              </a:p>
              <a:p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onderste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halve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cirkel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1=2∗</m:t>
                    </m:r>
                    <m:d>
                      <m:d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2∗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</m:d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→2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Hieruit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hoogtes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en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h2&gt;3R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D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FB6C63-DFB7-6672-9267-2A36E6EDB41E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Driehoeken</a:t>
            </a:r>
            <a:r>
              <a:rPr lang="fr-BE" sz="2400" dirty="0"/>
              <a:t>/</a:t>
            </a:r>
            <a:r>
              <a:rPr lang="fr-BE" sz="2400" dirty="0" err="1"/>
              <a:t>oppervlakten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26077A-DCE0-DC4D-25EE-F300D738080B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9122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Wat </a:t>
            </a:r>
            <a:r>
              <a:rPr lang="fr-BE" err="1"/>
              <a:t>is</a:t>
            </a:r>
            <a:r>
              <a:rPr lang="fr-BE"/>
              <a:t> Meetkunde?</a:t>
            </a:r>
            <a:endParaRPr lang="fr-BE" dirty="0"/>
          </a:p>
        </p:txBody>
      </p:sp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00065973-01C4-083C-7196-6BBE33E43A59}"/>
              </a:ext>
            </a:extLst>
          </p:cNvPr>
          <p:cNvSpPr/>
          <p:nvPr/>
        </p:nvSpPr>
        <p:spPr>
          <a:xfrm>
            <a:off x="581192" y="2168350"/>
            <a:ext cx="11029615" cy="398749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4000" b="0" i="0" dirty="0">
              <a:solidFill>
                <a:srgbClr val="FFFFFF"/>
              </a:solidFill>
            </a:endParaRPr>
          </a:p>
          <a:p>
            <a:pPr lvl="0" algn="ctr"/>
            <a:r>
              <a:rPr lang="nl-NL" sz="3600" b="0" i="0" dirty="0"/>
              <a:t>Meetkunde houdt zich bezig met het bepalen van </a:t>
            </a:r>
            <a:r>
              <a:rPr lang="nl-NL" sz="3600" b="0" i="0" dirty="0">
                <a:solidFill>
                  <a:schemeClr val="accent1"/>
                </a:solidFill>
              </a:rPr>
              <a:t>afmetingen</a:t>
            </a:r>
            <a:r>
              <a:rPr lang="nl-NL" sz="3600" b="0" i="0" dirty="0"/>
              <a:t>, </a:t>
            </a:r>
            <a:r>
              <a:rPr lang="nl-NL" sz="3600" b="0" i="0" dirty="0">
                <a:solidFill>
                  <a:schemeClr val="accent1"/>
                </a:solidFill>
              </a:rPr>
              <a:t>vormen</a:t>
            </a:r>
            <a:r>
              <a:rPr lang="nl-NL" sz="3600" b="0" i="0" dirty="0"/>
              <a:t>, de relatieve </a:t>
            </a:r>
            <a:r>
              <a:rPr lang="nl-NL" sz="3600" b="0" i="0" dirty="0">
                <a:solidFill>
                  <a:schemeClr val="accent1"/>
                </a:solidFill>
              </a:rPr>
              <a:t>positie</a:t>
            </a:r>
            <a:r>
              <a:rPr lang="nl-NL" sz="3600" b="0" i="0" dirty="0"/>
              <a:t> van figuren en de </a:t>
            </a:r>
            <a:r>
              <a:rPr lang="nl-NL" sz="3600" b="0" i="0" dirty="0">
                <a:solidFill>
                  <a:schemeClr val="accent1"/>
                </a:solidFill>
              </a:rPr>
              <a:t>eigenschappen van die figuren</a:t>
            </a:r>
            <a:r>
              <a:rPr lang="nl-NL" sz="3600" b="0" i="0" dirty="0"/>
              <a:t> en van de ruimte waarin ze geplaatst zijn</a:t>
            </a:r>
            <a:endParaRPr lang="fr-BE" sz="3600" dirty="0"/>
          </a:p>
        </p:txBody>
      </p:sp>
      <p:pic>
        <p:nvPicPr>
          <p:cNvPr id="7" name="Graphic 6" descr="Kubus met effen opvulling">
            <a:extLst>
              <a:ext uri="{FF2B5EF4-FFF2-40B4-BE49-F238E27FC236}">
                <a16:creationId xmlns:a16="http://schemas.microsoft.com/office/drawing/2014/main" id="{CF0E466C-0828-8964-F7E0-47761F2EA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799" y="23147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9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 </a:t>
            </a:r>
            <a:r>
              <a:rPr lang="fr-BE" dirty="0" err="1"/>
              <a:t>kennen</a:t>
            </a:r>
            <a:r>
              <a:rPr lang="fr-BE" dirty="0"/>
              <a:t> </a:t>
            </a:r>
            <a:r>
              <a:rPr lang="fr-BE" dirty="0" err="1"/>
              <a:t>leerstof</a:t>
            </a:r>
            <a:r>
              <a:rPr lang="fr-BE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B07F-5F97-C90D-45B4-689C2978A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Eigenschappen van driehoeken, vierhoeken en cirkels  </a:t>
            </a:r>
          </a:p>
          <a:p>
            <a:r>
              <a:rPr lang="nl-NL" dirty="0"/>
              <a:t>Omtrek en oppervlakte van driehoeken, vierhoeken en cirkels  </a:t>
            </a:r>
          </a:p>
          <a:p>
            <a:r>
              <a:rPr lang="nl-NL" dirty="0"/>
              <a:t>Vergelijkingen van rechten, parabolen en cirkels  </a:t>
            </a:r>
          </a:p>
          <a:p>
            <a:r>
              <a:rPr lang="nl-NL" dirty="0"/>
              <a:t>Snijpunten van rechten, cirkels en parabolen  </a:t>
            </a:r>
          </a:p>
          <a:p>
            <a:r>
              <a:rPr lang="nl-NL" dirty="0"/>
              <a:t>Het meten van hoeken in graden en radialen  </a:t>
            </a:r>
          </a:p>
          <a:p>
            <a:r>
              <a:rPr lang="nl-NL" dirty="0"/>
              <a:t>De goniometrische cirkel, goniometrische getallen van hoeken en van verwante hoeken</a:t>
            </a:r>
          </a:p>
          <a:p>
            <a:r>
              <a:rPr lang="nl-NL" dirty="0"/>
              <a:t>Goniometrische getallen in functie van de lengten van zijden in een rechthoekige driehoek </a:t>
            </a:r>
          </a:p>
          <a:p>
            <a:r>
              <a:rPr lang="nl-NL" dirty="0"/>
              <a:t>Goniometrische formules: grondformule, som- en verdubbelingsformules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980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 </a:t>
            </a:r>
            <a:r>
              <a:rPr lang="fr-BE" dirty="0" err="1"/>
              <a:t>kennen</a:t>
            </a:r>
            <a:r>
              <a:rPr lang="fr-BE" dirty="0"/>
              <a:t> </a:t>
            </a:r>
            <a:r>
              <a:rPr lang="fr-BE" dirty="0" err="1"/>
              <a:t>leerstof</a:t>
            </a:r>
            <a:r>
              <a:rPr lang="fr-BE" dirty="0"/>
              <a:t> 2024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1C40962C-C87B-4E60-D842-2BCCC15EDE51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Eigenschappen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driehoeken</a:t>
            </a:r>
            <a:r>
              <a:rPr lang="fr-BE" sz="2400" dirty="0">
                <a:solidFill>
                  <a:srgbClr val="FFFFFF"/>
                </a:solidFill>
              </a:rPr>
              <a:t>, </a:t>
            </a:r>
          </a:p>
          <a:p>
            <a:pPr algn="ctr"/>
            <a:r>
              <a:rPr lang="fr-BE" sz="2400" dirty="0" err="1">
                <a:solidFill>
                  <a:srgbClr val="FFFFFF"/>
                </a:solidFill>
              </a:rPr>
              <a:t>vierhoeken</a:t>
            </a:r>
            <a:r>
              <a:rPr lang="fr-BE" sz="2400" dirty="0">
                <a:solidFill>
                  <a:srgbClr val="FFFFFF"/>
                </a:solidFill>
              </a:rPr>
              <a:t> en </a:t>
            </a:r>
            <a:r>
              <a:rPr lang="fr-BE" sz="2400" dirty="0" err="1">
                <a:solidFill>
                  <a:srgbClr val="FFFFFF"/>
                </a:solidFill>
              </a:rPr>
              <a:t>cirkels</a:t>
            </a:r>
            <a:endParaRPr lang="fr-BE" sz="2400" dirty="0">
              <a:solidFill>
                <a:srgbClr val="FFFFFF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6623ADA-B320-949A-BB9C-30B8BB1D017E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25521E04-9FBF-82CE-7DE2-7CBC9F066ECA}"/>
              </a:ext>
            </a:extLst>
          </p:cNvPr>
          <p:cNvSpPr/>
          <p:nvPr/>
        </p:nvSpPr>
        <p:spPr>
          <a:xfrm>
            <a:off x="2776826" y="3514811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Vergelijkingen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rechten</a:t>
            </a:r>
            <a:r>
              <a:rPr lang="fr-BE" sz="2400" dirty="0">
                <a:solidFill>
                  <a:srgbClr val="FFFFFF"/>
                </a:solidFill>
              </a:rPr>
              <a:t>,</a:t>
            </a:r>
          </a:p>
          <a:p>
            <a:pPr algn="ctr"/>
            <a:r>
              <a:rPr lang="fr-BE" sz="2400" dirty="0" err="1">
                <a:solidFill>
                  <a:srgbClr val="FFFFFF"/>
                </a:solidFill>
              </a:rPr>
              <a:t>parabolen</a:t>
            </a:r>
            <a:r>
              <a:rPr lang="fr-BE" sz="2400" dirty="0">
                <a:solidFill>
                  <a:srgbClr val="FFFFFF"/>
                </a:solidFill>
              </a:rPr>
              <a:t> en </a:t>
            </a:r>
            <a:r>
              <a:rPr lang="fr-BE" sz="2400" dirty="0" err="1">
                <a:solidFill>
                  <a:srgbClr val="FFFFFF"/>
                </a:solidFill>
              </a:rPr>
              <a:t>cirkels</a:t>
            </a:r>
            <a:endParaRPr lang="fr-BE" sz="2400" dirty="0">
              <a:solidFill>
                <a:srgbClr val="FFFFFF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28563F8-A752-0CE9-0931-19F1752CC958}"/>
              </a:ext>
            </a:extLst>
          </p:cNvPr>
          <p:cNvSpPr/>
          <p:nvPr/>
        </p:nvSpPr>
        <p:spPr>
          <a:xfrm>
            <a:off x="2239307" y="3382105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EC204155-7400-BA50-48A7-486CB07A4DA2}"/>
              </a:ext>
            </a:extLst>
          </p:cNvPr>
          <p:cNvSpPr/>
          <p:nvPr/>
        </p:nvSpPr>
        <p:spPr>
          <a:xfrm>
            <a:off x="2776826" y="472577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Goniometrie</a:t>
            </a:r>
            <a:endParaRPr lang="fr-BE" sz="2400" dirty="0">
              <a:solidFill>
                <a:srgbClr val="FFFFFF"/>
              </a:solidFill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EFDC047E-5056-47CD-4795-DA48177956E7}"/>
              </a:ext>
            </a:extLst>
          </p:cNvPr>
          <p:cNvSpPr/>
          <p:nvPr/>
        </p:nvSpPr>
        <p:spPr>
          <a:xfrm>
            <a:off x="2239307" y="459306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698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Belangrijkste</a:t>
            </a:r>
            <a:r>
              <a:rPr lang="fr-BE" dirty="0"/>
              <a:t> </a:t>
            </a:r>
            <a:r>
              <a:rPr lang="fr-BE" dirty="0" err="1"/>
              <a:t>begrippen</a:t>
            </a:r>
            <a:endParaRPr lang="fr-BE" dirty="0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6F79CC1-7F13-25B4-0F83-43D0C4FDA23C}"/>
              </a:ext>
            </a:extLst>
          </p:cNvPr>
          <p:cNvSpPr/>
          <p:nvPr/>
        </p:nvSpPr>
        <p:spPr>
          <a:xfrm>
            <a:off x="1063728" y="207999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Eigenschappen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driehoeken</a:t>
            </a:r>
            <a:r>
              <a:rPr lang="fr-BE" sz="2400" dirty="0">
                <a:solidFill>
                  <a:srgbClr val="FFFFFF"/>
                </a:solidFill>
              </a:rPr>
              <a:t>, </a:t>
            </a:r>
          </a:p>
          <a:p>
            <a:pPr algn="ctr"/>
            <a:r>
              <a:rPr lang="fr-BE" sz="2400" dirty="0" err="1">
                <a:solidFill>
                  <a:srgbClr val="FFFFFF"/>
                </a:solidFill>
              </a:rPr>
              <a:t>vierhoeken</a:t>
            </a:r>
            <a:r>
              <a:rPr lang="fr-BE" sz="2400" dirty="0">
                <a:solidFill>
                  <a:srgbClr val="FFFFFF"/>
                </a:solidFill>
              </a:rPr>
              <a:t> en </a:t>
            </a:r>
            <a:r>
              <a:rPr lang="fr-BE" sz="2400" dirty="0" err="1">
                <a:solidFill>
                  <a:srgbClr val="FFFFFF"/>
                </a:solidFill>
              </a:rPr>
              <a:t>cirkels</a:t>
            </a:r>
            <a:endParaRPr lang="fr-BE" sz="2400" dirty="0">
              <a:solidFill>
                <a:srgbClr val="FFFFFF"/>
              </a:solidFill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381E06BD-F92E-2E6B-C392-E43E2C8FD3AD}"/>
              </a:ext>
            </a:extLst>
          </p:cNvPr>
          <p:cNvSpPr/>
          <p:nvPr/>
        </p:nvSpPr>
        <p:spPr>
          <a:xfrm>
            <a:off x="526209" y="194728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39F9F02-8CED-543E-62C3-7A000F7055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65525"/>
                  </p:ext>
                </p:extLst>
              </p:nvPr>
            </p:nvGraphicFramePr>
            <p:xfrm>
              <a:off x="6947797" y="2484806"/>
              <a:ext cx="4917887" cy="33364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872">
                      <a:extLst>
                        <a:ext uri="{9D8B030D-6E8A-4147-A177-3AD203B41FA5}">
                          <a16:colId xmlns:a16="http://schemas.microsoft.com/office/drawing/2014/main" val="838962930"/>
                        </a:ext>
                      </a:extLst>
                    </a:gridCol>
                    <a:gridCol w="1612479">
                      <a:extLst>
                        <a:ext uri="{9D8B030D-6E8A-4147-A177-3AD203B41FA5}">
                          <a16:colId xmlns:a16="http://schemas.microsoft.com/office/drawing/2014/main" val="1066863682"/>
                        </a:ext>
                      </a:extLst>
                    </a:gridCol>
                    <a:gridCol w="1552536">
                      <a:extLst>
                        <a:ext uri="{9D8B030D-6E8A-4147-A177-3AD203B41FA5}">
                          <a16:colId xmlns:a16="http://schemas.microsoft.com/office/drawing/2014/main" val="56216371"/>
                        </a:ext>
                      </a:extLst>
                    </a:gridCol>
                  </a:tblGrid>
                  <a:tr h="302792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Figuur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Omtrek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Oppervlakte</a:t>
                          </a:r>
                          <a:endParaRPr lang="fr-BE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877444"/>
                      </a:ext>
                    </a:extLst>
                  </a:tr>
                  <a:tr h="302792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Vierkant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4*z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z²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147226"/>
                      </a:ext>
                    </a:extLst>
                  </a:tr>
                  <a:tr h="302792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Rechthoek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2(</a:t>
                          </a:r>
                          <a:r>
                            <a:rPr lang="fr-BE" sz="1600" dirty="0" err="1"/>
                            <a:t>l+b</a:t>
                          </a:r>
                          <a:r>
                            <a:rPr lang="fr-BE" sz="16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l*b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778133"/>
                      </a:ext>
                    </a:extLst>
                  </a:tr>
                  <a:tr h="472083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Driehoek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z1+z2+z3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8522009"/>
                      </a:ext>
                    </a:extLst>
                  </a:tr>
                  <a:tr h="302792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Parallellogram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2*(</a:t>
                          </a:r>
                          <a:r>
                            <a:rPr lang="fr-BE" sz="1600" dirty="0" err="1"/>
                            <a:t>b+z</a:t>
                          </a:r>
                          <a:r>
                            <a:rPr lang="fr-BE" sz="16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b*h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1699133"/>
                      </a:ext>
                    </a:extLst>
                  </a:tr>
                  <a:tr h="473385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Trapezium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z1+z2+z3+z4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026770"/>
                      </a:ext>
                    </a:extLst>
                  </a:tr>
                  <a:tr h="472083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Ruit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4*z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fr-BE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4550516"/>
                      </a:ext>
                    </a:extLst>
                  </a:tr>
                  <a:tr h="302792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Cirkel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2*r*</a:t>
                          </a:r>
                          <a14:m>
                            <m:oMath xmlns:m="http://schemas.openxmlformats.org/officeDocument/2006/math">
                              <m:r>
                                <a:rPr lang="fr-B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r²*</a:t>
                          </a:r>
                          <a14:m>
                            <m:oMath xmlns:m="http://schemas.openxmlformats.org/officeDocument/2006/math">
                              <m:r>
                                <a:rPr lang="fr-B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fr-BE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28010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39F9F02-8CED-543E-62C3-7A000F7055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65525"/>
                  </p:ext>
                </p:extLst>
              </p:nvPr>
            </p:nvGraphicFramePr>
            <p:xfrm>
              <a:off x="6947797" y="2484806"/>
              <a:ext cx="4917887" cy="33364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872">
                      <a:extLst>
                        <a:ext uri="{9D8B030D-6E8A-4147-A177-3AD203B41FA5}">
                          <a16:colId xmlns:a16="http://schemas.microsoft.com/office/drawing/2014/main" val="838962930"/>
                        </a:ext>
                      </a:extLst>
                    </a:gridCol>
                    <a:gridCol w="1612479">
                      <a:extLst>
                        <a:ext uri="{9D8B030D-6E8A-4147-A177-3AD203B41FA5}">
                          <a16:colId xmlns:a16="http://schemas.microsoft.com/office/drawing/2014/main" val="1066863682"/>
                        </a:ext>
                      </a:extLst>
                    </a:gridCol>
                    <a:gridCol w="1552536">
                      <a:extLst>
                        <a:ext uri="{9D8B030D-6E8A-4147-A177-3AD203B41FA5}">
                          <a16:colId xmlns:a16="http://schemas.microsoft.com/office/drawing/2014/main" val="5621637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Figuur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Omtrek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Oppervlakte</a:t>
                          </a:r>
                          <a:endParaRPr lang="fr-BE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877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Vierkant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4*z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z²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314722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Rechthoek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2(</a:t>
                          </a:r>
                          <a:r>
                            <a:rPr lang="fr-BE" sz="1600" dirty="0" err="1"/>
                            <a:t>l+b</a:t>
                          </a:r>
                          <a:r>
                            <a:rPr lang="fr-BE" sz="16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l*b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778133"/>
                      </a:ext>
                    </a:extLst>
                  </a:tr>
                  <a:tr h="552831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Driehoek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z1+z2+z3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2"/>
                          <a:stretch>
                            <a:fillRect l="-218852" t="-188372" r="-1639" b="-3418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852200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Parallellogram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2*(</a:t>
                          </a:r>
                          <a:r>
                            <a:rPr lang="fr-BE" sz="1600" dirty="0" err="1"/>
                            <a:t>b+z</a:t>
                          </a:r>
                          <a:r>
                            <a:rPr lang="fr-BE" sz="16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b*h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1699133"/>
                      </a:ext>
                    </a:extLst>
                  </a:tr>
                  <a:tr h="554355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Trapezium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z1+z2+z3+z4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2"/>
                          <a:stretch>
                            <a:fillRect l="-218852" t="-343182" r="-1639" b="-1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026770"/>
                      </a:ext>
                    </a:extLst>
                  </a:tr>
                  <a:tr h="552831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Ruit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BE" sz="1600" dirty="0"/>
                            <a:t>4*z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2"/>
                          <a:stretch>
                            <a:fillRect l="-218852" t="-453488" r="-1639" b="-767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455051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fr-BE" sz="1600" dirty="0" err="1"/>
                            <a:t>Cirkel</a:t>
                          </a:r>
                          <a:endParaRPr lang="fr-B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2"/>
                          <a:stretch>
                            <a:fillRect l="-108594" t="-881481" r="-96875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2"/>
                          <a:stretch>
                            <a:fillRect l="-218852" t="-881481" r="-1639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28010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3A13DB58-14CE-C076-1708-808D3CEDC246}"/>
                  </a:ext>
                </a:extLst>
              </p:cNvPr>
              <p:cNvSpPr txBox="1"/>
              <p:nvPr/>
            </p:nvSpPr>
            <p:spPr>
              <a:xfrm>
                <a:off x="842683" y="3022325"/>
                <a:ext cx="6099586" cy="3677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24000" lvl="1" indent="0">
                  <a:buNone/>
                </a:pPr>
                <a:r>
                  <a:rPr lang="fr-BE" sz="1600" b="1" dirty="0"/>
                  <a:t>Driehoek</a:t>
                </a:r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:r>
                  <a:rPr lang="fr-BE" sz="1600" dirty="0" err="1"/>
                  <a:t>Gelijkbenig</a:t>
                </a:r>
                <a:r>
                  <a:rPr lang="fr-BE" sz="1600" dirty="0"/>
                  <a:t>: </a:t>
                </a:r>
                <a:r>
                  <a:rPr lang="fr-BE" sz="1600" dirty="0" err="1"/>
                  <a:t>twee</a:t>
                </a:r>
                <a:r>
                  <a:rPr lang="fr-BE" sz="1600" dirty="0"/>
                  <a:t> </a:t>
                </a:r>
                <a:r>
                  <a:rPr lang="fr-BE" sz="1600" dirty="0" err="1"/>
                  <a:t>gelijke</a:t>
                </a:r>
                <a:r>
                  <a:rPr lang="fr-BE" sz="1600" dirty="0"/>
                  <a:t> </a:t>
                </a:r>
                <a:r>
                  <a:rPr lang="fr-BE" sz="1600" dirty="0" err="1"/>
                  <a:t>basishoeken</a:t>
                </a:r>
                <a:r>
                  <a:rPr lang="fr-BE" sz="1600" dirty="0"/>
                  <a:t>; </a:t>
                </a:r>
                <a:r>
                  <a:rPr lang="fr-BE" sz="1600" dirty="0" err="1"/>
                  <a:t>minstens</a:t>
                </a:r>
                <a:r>
                  <a:rPr lang="fr-BE" sz="1600" dirty="0"/>
                  <a:t> </a:t>
                </a:r>
                <a:r>
                  <a:rPr lang="fr-BE" sz="1600" dirty="0" err="1"/>
                  <a:t>twee</a:t>
                </a:r>
                <a:r>
                  <a:rPr lang="fr-BE" sz="1600" dirty="0"/>
                  <a:t> </a:t>
                </a:r>
                <a:r>
                  <a:rPr lang="fr-BE" sz="1600" dirty="0" err="1"/>
                  <a:t>gelijke</a:t>
                </a:r>
                <a:r>
                  <a:rPr lang="fr-BE" sz="1600" dirty="0"/>
                  <a:t> </a:t>
                </a:r>
                <a:r>
                  <a:rPr lang="fr-BE" sz="1600" dirty="0" err="1"/>
                  <a:t>zijden</a:t>
                </a:r>
                <a:endParaRPr lang="fr-BE" sz="1600" dirty="0"/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:r>
                  <a:rPr lang="fr-BE" sz="1600" dirty="0" err="1"/>
                  <a:t>Gelijkzijdig</a:t>
                </a:r>
                <a:r>
                  <a:rPr lang="fr-BE" sz="1600" dirty="0"/>
                  <a:t>: </a:t>
                </a:r>
                <a:r>
                  <a:rPr lang="fr-BE" sz="1600" dirty="0" err="1"/>
                  <a:t>drie</a:t>
                </a:r>
                <a:r>
                  <a:rPr lang="fr-BE" sz="1600" dirty="0"/>
                  <a:t> </a:t>
                </a:r>
                <a:r>
                  <a:rPr lang="fr-BE" sz="1600" dirty="0" err="1"/>
                  <a:t>gelijke</a:t>
                </a:r>
                <a:r>
                  <a:rPr lang="fr-BE" sz="1600" dirty="0"/>
                  <a:t> </a:t>
                </a:r>
                <a:r>
                  <a:rPr lang="fr-BE" sz="1600" dirty="0" err="1"/>
                  <a:t>hoeken</a:t>
                </a:r>
                <a:r>
                  <a:rPr lang="fr-BE" sz="1600" dirty="0"/>
                  <a:t>; </a:t>
                </a:r>
                <a:r>
                  <a:rPr lang="fr-BE" sz="1600" dirty="0" err="1"/>
                  <a:t>drie</a:t>
                </a:r>
                <a:r>
                  <a:rPr lang="fr-BE" sz="1600" dirty="0"/>
                  <a:t> </a:t>
                </a:r>
                <a:r>
                  <a:rPr lang="fr-BE" sz="1600" dirty="0" err="1"/>
                  <a:t>gelijke</a:t>
                </a:r>
                <a:r>
                  <a:rPr lang="fr-BE" sz="1600" dirty="0"/>
                  <a:t> </a:t>
                </a:r>
                <a:r>
                  <a:rPr lang="fr-BE" sz="1600" dirty="0" err="1"/>
                  <a:t>zijden</a:t>
                </a:r>
                <a:endParaRPr lang="fr-BE" sz="1600" dirty="0"/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:r>
                  <a:rPr lang="fr-BE" sz="1600" dirty="0"/>
                  <a:t>Som </a:t>
                </a:r>
                <a:r>
                  <a:rPr lang="fr-BE" sz="1600" dirty="0" err="1"/>
                  <a:t>hoeken</a:t>
                </a:r>
                <a:r>
                  <a:rPr lang="fr-BE" sz="1600" dirty="0"/>
                  <a:t>: 180°</a:t>
                </a:r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:r>
                  <a:rPr lang="fr-BE" sz="1600" dirty="0"/>
                  <a:t>a²+b²=c² in </a:t>
                </a:r>
                <a:r>
                  <a:rPr lang="fr-BE" sz="1600" dirty="0" err="1"/>
                  <a:t>een</a:t>
                </a:r>
                <a:r>
                  <a:rPr lang="fr-BE" sz="1600" dirty="0"/>
                  <a:t> </a:t>
                </a:r>
                <a:r>
                  <a:rPr lang="fr-BE" sz="1600" dirty="0" err="1"/>
                  <a:t>rechthoekige</a:t>
                </a:r>
                <a:r>
                  <a:rPr lang="fr-BE" sz="1600" dirty="0"/>
                  <a:t> </a:t>
                </a:r>
                <a:r>
                  <a:rPr lang="fr-BE" sz="1600" dirty="0" err="1"/>
                  <a:t>driehoek</a:t>
                </a:r>
                <a:endParaRPr lang="fr-BE" sz="1600" dirty="0"/>
              </a:p>
              <a:p>
                <a:pPr lvl="2">
                  <a:buClr>
                    <a:srgbClr val="17B790"/>
                  </a:buClr>
                </a:pPr>
                <a:endParaRPr lang="fr-BE" sz="800" dirty="0"/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B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fr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fr-BE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fr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fr-BE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fr-B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fr-BE" sz="1600" dirty="0"/>
              </a:p>
              <a:p>
                <a:pPr lvl="2">
                  <a:buClr>
                    <a:srgbClr val="17B790"/>
                  </a:buClr>
                </a:pPr>
                <a:endParaRPr lang="fr-BE" sz="800" b="0" dirty="0"/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B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B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B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BE" sz="1600" b="0" i="1" smtClean="0">
                        <a:latin typeface="Cambria Math" panose="02040503050406030204" pitchFamily="18" charset="0"/>
                      </a:rPr>
                      <m:t>𝑎𝑏𝑐𝑜𝑠</m:t>
                    </m:r>
                    <m:r>
                      <a:rPr lang="fr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fr-BE" sz="1600" dirty="0"/>
              </a:p>
              <a:p>
                <a:pPr marL="324000" lvl="1" indent="0">
                  <a:buNone/>
                </a:pPr>
                <a:endParaRPr lang="fr-BE" sz="1600" b="1" dirty="0"/>
              </a:p>
              <a:p>
                <a:pPr marL="324000" lvl="1" indent="0">
                  <a:buNone/>
                </a:pPr>
                <a:r>
                  <a:rPr lang="fr-BE" sz="1600" b="1" dirty="0" err="1"/>
                  <a:t>Cirkel</a:t>
                </a:r>
                <a:endParaRPr lang="fr-BE" sz="1600" b="1" dirty="0"/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:r>
                  <a:rPr lang="fr-BE" sz="1600" dirty="0" err="1"/>
                  <a:t>Middelpunt</a:t>
                </a:r>
                <a:r>
                  <a:rPr lang="fr-BE" sz="1600" dirty="0"/>
                  <a:t> M en </a:t>
                </a:r>
                <a:r>
                  <a:rPr lang="fr-BE" sz="1600" dirty="0" err="1"/>
                  <a:t>straal</a:t>
                </a:r>
                <a:r>
                  <a:rPr lang="fr-BE" sz="1600" dirty="0"/>
                  <a:t> r</a:t>
                </a:r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:r>
                  <a:rPr lang="fr-BE" sz="1600" dirty="0" err="1"/>
                  <a:t>Diameter</a:t>
                </a:r>
                <a:r>
                  <a:rPr lang="fr-BE" sz="1600" dirty="0"/>
                  <a:t> = 2*r</a:t>
                </a:r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:r>
                  <a:rPr lang="fr-BE" sz="1600" dirty="0" err="1"/>
                  <a:t>Raaklijn</a:t>
                </a:r>
                <a:r>
                  <a:rPr lang="fr-BE" sz="1600" dirty="0"/>
                  <a:t> </a:t>
                </a:r>
                <a:r>
                  <a:rPr lang="fr-BE" sz="1600" dirty="0" err="1"/>
                  <a:t>staat</a:t>
                </a:r>
                <a:r>
                  <a:rPr lang="fr-BE" sz="1600" dirty="0"/>
                  <a:t> </a:t>
                </a:r>
                <a:r>
                  <a:rPr lang="fr-BE" sz="1600" dirty="0" err="1"/>
                  <a:t>loodrecht</a:t>
                </a:r>
                <a:r>
                  <a:rPr lang="fr-BE" sz="1600" dirty="0"/>
                  <a:t> op </a:t>
                </a:r>
                <a:r>
                  <a:rPr lang="fr-BE" sz="1600" dirty="0" err="1"/>
                  <a:t>straal</a:t>
                </a:r>
                <a:r>
                  <a:rPr lang="fr-BE" sz="1600" dirty="0"/>
                  <a:t> </a:t>
                </a:r>
                <a:r>
                  <a:rPr lang="fr-BE" sz="1600" dirty="0" err="1"/>
                  <a:t>naar</a:t>
                </a:r>
                <a:r>
                  <a:rPr lang="fr-BE" sz="1600" dirty="0"/>
                  <a:t> </a:t>
                </a:r>
                <a:r>
                  <a:rPr lang="fr-BE" sz="1600" dirty="0" err="1"/>
                  <a:t>raakpunt</a:t>
                </a:r>
                <a:endParaRPr lang="fr-BE" sz="1600" dirty="0"/>
              </a:p>
            </p:txBody>
          </p:sp>
        </mc:Choice>
        <mc:Fallback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3A13DB58-14CE-C076-1708-808D3CEDC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83" y="3022325"/>
                <a:ext cx="6099586" cy="3677802"/>
              </a:xfrm>
              <a:prstGeom prst="rect">
                <a:avLst/>
              </a:prstGeom>
              <a:blipFill>
                <a:blip r:embed="rId3"/>
                <a:stretch>
                  <a:fillRect t="-690" b="-137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16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Belangrijkste</a:t>
            </a:r>
            <a:r>
              <a:rPr lang="fr-BE" dirty="0"/>
              <a:t> </a:t>
            </a:r>
            <a:r>
              <a:rPr lang="fr-BE" dirty="0" err="1"/>
              <a:t>begrippen</a:t>
            </a:r>
            <a:endParaRPr lang="fr-BE" dirty="0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3D04E73F-970C-FA4F-BE19-23926AFA6FC8}"/>
              </a:ext>
            </a:extLst>
          </p:cNvPr>
          <p:cNvSpPr/>
          <p:nvPr/>
        </p:nvSpPr>
        <p:spPr>
          <a:xfrm>
            <a:off x="1063728" y="207999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Vergelijkingen</a:t>
            </a:r>
            <a:r>
              <a:rPr lang="fr-BE" sz="2400" dirty="0">
                <a:solidFill>
                  <a:srgbClr val="FFFFFF"/>
                </a:solidFill>
              </a:rPr>
              <a:t> </a:t>
            </a:r>
            <a:r>
              <a:rPr lang="fr-BE" sz="2400" dirty="0" err="1">
                <a:solidFill>
                  <a:srgbClr val="FFFFFF"/>
                </a:solidFill>
              </a:rPr>
              <a:t>rechten</a:t>
            </a:r>
            <a:r>
              <a:rPr lang="fr-BE" sz="2400" dirty="0">
                <a:solidFill>
                  <a:srgbClr val="FFFFFF"/>
                </a:solidFill>
              </a:rPr>
              <a:t>,</a:t>
            </a:r>
          </a:p>
          <a:p>
            <a:pPr algn="ctr"/>
            <a:r>
              <a:rPr lang="fr-BE" sz="2400" dirty="0" err="1">
                <a:solidFill>
                  <a:srgbClr val="FFFFFF"/>
                </a:solidFill>
              </a:rPr>
              <a:t>parabolen</a:t>
            </a:r>
            <a:r>
              <a:rPr lang="fr-BE" sz="2400" dirty="0">
                <a:solidFill>
                  <a:srgbClr val="FFFFFF"/>
                </a:solidFill>
              </a:rPr>
              <a:t> en </a:t>
            </a:r>
            <a:r>
              <a:rPr lang="fr-BE" sz="2400" dirty="0" err="1">
                <a:solidFill>
                  <a:srgbClr val="FFFFFF"/>
                </a:solidFill>
              </a:rPr>
              <a:t>cirkels</a:t>
            </a:r>
            <a:endParaRPr lang="fr-BE" sz="2400" dirty="0">
              <a:solidFill>
                <a:srgbClr val="FFFFFF"/>
              </a:solidFill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B8C30BB4-D88E-DC87-175E-F8DDDBBE1A0C}"/>
              </a:ext>
            </a:extLst>
          </p:cNvPr>
          <p:cNvSpPr/>
          <p:nvPr/>
        </p:nvSpPr>
        <p:spPr>
          <a:xfrm>
            <a:off x="526209" y="194728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EB9804CC-1107-8200-B6D1-68496AC6493D}"/>
                  </a:ext>
                </a:extLst>
              </p:cNvPr>
              <p:cNvSpPr txBox="1"/>
              <p:nvPr/>
            </p:nvSpPr>
            <p:spPr>
              <a:xfrm>
                <a:off x="1405804" y="3231232"/>
                <a:ext cx="6627752" cy="2761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24000" lvl="1" indent="0">
                  <a:buNone/>
                </a:pPr>
                <a:r>
                  <a:rPr lang="fr-BE" sz="1800" b="1" dirty="0"/>
                  <a:t>Parabool</a:t>
                </a:r>
                <a:r>
                  <a:rPr lang="fr-BE" sz="1800" dirty="0"/>
                  <a:t> </a:t>
                </a:r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:r>
                  <a:rPr lang="fr-BE" sz="1600" dirty="0"/>
                  <a:t>y=x²</a:t>
                </a:r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:r>
                  <a:rPr lang="fr-BE" sz="1600" dirty="0"/>
                  <a:t>y=ax²+bx+c=a(x-e)²+f</a:t>
                </a:r>
              </a:p>
              <a:p>
                <a:pPr marL="324000" lvl="1" indent="0">
                  <a:buNone/>
                </a:pPr>
                <a:r>
                  <a:rPr lang="fr-BE" sz="1800" b="1" dirty="0" err="1"/>
                  <a:t>Rechte</a:t>
                </a:r>
                <a:endParaRPr lang="fr-BE" sz="1800" b="1" dirty="0"/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:r>
                  <a:rPr lang="fr-BE" sz="1600" dirty="0"/>
                  <a:t>y=</a:t>
                </a:r>
                <a:r>
                  <a:rPr lang="fr-BE" sz="1600" dirty="0" err="1"/>
                  <a:t>ax+b</a:t>
                </a:r>
                <a:r>
                  <a:rPr lang="fr-BE" sz="1600" dirty="0"/>
                  <a:t> </a:t>
                </a:r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:r>
                  <a:rPr lang="fr-BE" sz="1600" dirty="0"/>
                  <a:t>RICO: a </a:t>
                </a:r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fr-BE" sz="1600"/>
                      <m:t>𝑦</m:t>
                    </m:r>
                    <m:r>
                      <a:rPr lang="fr-BE" sz="1600"/>
                      <m:t>−</m:t>
                    </m:r>
                    <m:sSub>
                      <m:sSubPr>
                        <m:ctrlPr>
                          <a:rPr lang="fr-BE" sz="1600"/>
                        </m:ctrlPr>
                      </m:sSubPr>
                      <m:e>
                        <m:r>
                          <a:rPr lang="fr-BE" sz="1600"/>
                          <m:t>𝑦</m:t>
                        </m:r>
                      </m:e>
                      <m:sub>
                        <m:r>
                          <a:rPr lang="fr-BE" sz="1600"/>
                          <m:t>1</m:t>
                        </m:r>
                      </m:sub>
                    </m:sSub>
                    <m:r>
                      <a:rPr lang="fr-BE" sz="1600"/>
                      <m:t>=</m:t>
                    </m:r>
                    <m:r>
                      <a:rPr lang="fr-BE" sz="1600"/>
                      <m:t>𝑅𝐼𝐶𝑂</m:t>
                    </m:r>
                    <m:r>
                      <a:rPr lang="fr-BE" sz="1600"/>
                      <m:t>∗</m:t>
                    </m:r>
                    <m:d>
                      <m:dPr>
                        <m:ctrlPr>
                          <a:rPr lang="fr-BE" sz="1600"/>
                        </m:ctrlPr>
                      </m:dPr>
                      <m:e>
                        <m:r>
                          <a:rPr lang="fr-BE" sz="1600"/>
                          <m:t>𝑥</m:t>
                        </m:r>
                        <m:r>
                          <a:rPr lang="fr-BE" sz="1600"/>
                          <m:t>−</m:t>
                        </m:r>
                        <m:sSub>
                          <m:sSubPr>
                            <m:ctrlPr>
                              <a:rPr lang="fr-BE" sz="1600"/>
                            </m:ctrlPr>
                          </m:sSubPr>
                          <m:e>
                            <m:r>
                              <a:rPr lang="fr-BE" sz="1600"/>
                              <m:t>𝑥</m:t>
                            </m:r>
                          </m:e>
                          <m:sub>
                            <m:r>
                              <a:rPr lang="fr-BE" sz="1600"/>
                              <m:t>1</m:t>
                            </m:r>
                          </m:sub>
                        </m:sSub>
                      </m:e>
                    </m:d>
                    <m:r>
                      <a:rPr lang="fr-BE" sz="1600"/>
                      <m:t>=</m:t>
                    </m:r>
                    <m:f>
                      <m:fPr>
                        <m:ctrlPr>
                          <a:rPr lang="fr-BE" sz="1600"/>
                        </m:ctrlPr>
                      </m:fPr>
                      <m:num>
                        <m:sSub>
                          <m:sSubPr>
                            <m:ctrlPr>
                              <a:rPr lang="fr-BE" sz="1600"/>
                            </m:ctrlPr>
                          </m:sSubPr>
                          <m:e>
                            <m:r>
                              <a:rPr lang="fr-BE" sz="1600"/>
                              <m:t>𝑦</m:t>
                            </m:r>
                          </m:e>
                          <m:sub>
                            <m:r>
                              <a:rPr lang="fr-BE" sz="1600"/>
                              <m:t>2</m:t>
                            </m:r>
                          </m:sub>
                        </m:sSub>
                        <m:r>
                          <a:rPr lang="fr-BE" sz="1600"/>
                          <m:t>−</m:t>
                        </m:r>
                        <m:sSub>
                          <m:sSubPr>
                            <m:ctrlPr>
                              <a:rPr lang="fr-BE" sz="1600"/>
                            </m:ctrlPr>
                          </m:sSubPr>
                          <m:e>
                            <m:r>
                              <a:rPr lang="fr-BE" sz="1600"/>
                              <m:t>𝑦</m:t>
                            </m:r>
                          </m:e>
                          <m:sub>
                            <m:r>
                              <a:rPr lang="fr-BE" sz="1600"/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BE" sz="1600"/>
                            </m:ctrlPr>
                          </m:sSubPr>
                          <m:e>
                            <m:r>
                              <a:rPr lang="fr-BE" sz="1600"/>
                              <m:t>𝑥</m:t>
                            </m:r>
                          </m:e>
                          <m:sub>
                            <m:r>
                              <a:rPr lang="fr-BE" sz="1600"/>
                              <m:t>2</m:t>
                            </m:r>
                          </m:sub>
                        </m:sSub>
                        <m:r>
                          <a:rPr lang="fr-BE" sz="1600"/>
                          <m:t>−</m:t>
                        </m:r>
                        <m:sSub>
                          <m:sSubPr>
                            <m:ctrlPr>
                              <a:rPr lang="fr-BE" sz="1600"/>
                            </m:ctrlPr>
                          </m:sSubPr>
                          <m:e>
                            <m:r>
                              <a:rPr lang="fr-BE" sz="1600"/>
                              <m:t>𝑥</m:t>
                            </m:r>
                          </m:e>
                          <m:sub>
                            <m:r>
                              <a:rPr lang="fr-BE" sz="1600"/>
                              <m:t>1</m:t>
                            </m:r>
                          </m:sub>
                        </m:sSub>
                      </m:den>
                    </m:f>
                    <m:r>
                      <a:rPr lang="fr-BE" sz="1600"/>
                      <m:t>∗(</m:t>
                    </m:r>
                    <m:r>
                      <a:rPr lang="fr-BE" sz="1600"/>
                      <m:t>𝑥</m:t>
                    </m:r>
                    <m:r>
                      <a:rPr lang="fr-BE" sz="1600"/>
                      <m:t>−</m:t>
                    </m:r>
                    <m:sSub>
                      <m:sSubPr>
                        <m:ctrlPr>
                          <a:rPr lang="fr-BE" sz="1600"/>
                        </m:ctrlPr>
                      </m:sSubPr>
                      <m:e>
                        <m:r>
                          <a:rPr lang="fr-BE" sz="1600"/>
                          <m:t>𝑥</m:t>
                        </m:r>
                      </m:e>
                      <m:sub>
                        <m:r>
                          <a:rPr lang="fr-BE" sz="1600"/>
                          <m:t>1</m:t>
                        </m:r>
                      </m:sub>
                    </m:sSub>
                    <m:r>
                      <a:rPr lang="fr-BE" sz="1600"/>
                      <m:t>)</m:t>
                    </m:r>
                  </m:oMath>
                </a14:m>
                <a:endParaRPr lang="fr-BE" sz="1600" dirty="0"/>
              </a:p>
              <a:p>
                <a:pPr marL="324000" lvl="1" indent="0">
                  <a:buNone/>
                </a:pPr>
                <a:r>
                  <a:rPr lang="fr-BE" sz="1800" b="1" dirty="0" err="1"/>
                  <a:t>Cirkel</a:t>
                </a:r>
                <a:endParaRPr lang="fr-BE" sz="1800" b="1" dirty="0"/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BE" sz="1600"/>
                        </m:ctrlPr>
                      </m:sSupPr>
                      <m:e>
                        <m:d>
                          <m:dPr>
                            <m:ctrlPr>
                              <a:rPr lang="fr-BE" sz="1600"/>
                            </m:ctrlPr>
                          </m:dPr>
                          <m:e>
                            <m:r>
                              <a:rPr lang="fr-BE" sz="1600"/>
                              <m:t>𝑥</m:t>
                            </m:r>
                            <m:r>
                              <a:rPr lang="fr-BE" sz="1600"/>
                              <m:t>−</m:t>
                            </m:r>
                            <m:sSub>
                              <m:sSubPr>
                                <m:ctrlPr>
                                  <a:rPr lang="fr-BE" sz="1600"/>
                                </m:ctrlPr>
                              </m:sSubPr>
                              <m:e>
                                <m:r>
                                  <a:rPr lang="fr-BE" sz="1600"/>
                                  <m:t>𝑥</m:t>
                                </m:r>
                              </m:e>
                              <m:sub>
                                <m:r>
                                  <a:rPr lang="fr-BE" sz="1600"/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BE" sz="1600"/>
                          <m:t>2</m:t>
                        </m:r>
                      </m:sup>
                    </m:sSup>
                    <m:r>
                      <a:rPr lang="fr-BE" sz="1600"/>
                      <m:t>+</m:t>
                    </m:r>
                    <m:sSup>
                      <m:sSupPr>
                        <m:ctrlPr>
                          <a:rPr lang="fr-BE" sz="1600"/>
                        </m:ctrlPr>
                      </m:sSupPr>
                      <m:e>
                        <m:d>
                          <m:dPr>
                            <m:ctrlPr>
                              <a:rPr lang="fr-BE" sz="1600"/>
                            </m:ctrlPr>
                          </m:dPr>
                          <m:e>
                            <m:r>
                              <a:rPr lang="fr-BE" sz="1600"/>
                              <m:t>𝑦</m:t>
                            </m:r>
                            <m:r>
                              <a:rPr lang="fr-BE" sz="1600"/>
                              <m:t>−</m:t>
                            </m:r>
                            <m:sSub>
                              <m:sSubPr>
                                <m:ctrlPr>
                                  <a:rPr lang="fr-BE" sz="1600"/>
                                </m:ctrlPr>
                              </m:sSubPr>
                              <m:e>
                                <m:r>
                                  <a:rPr lang="fr-BE" sz="1600"/>
                                  <m:t>𝑦</m:t>
                                </m:r>
                              </m:e>
                              <m:sub>
                                <m:r>
                                  <a:rPr lang="fr-BE" sz="1600"/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BE" sz="1600"/>
                          <m:t>2</m:t>
                        </m:r>
                      </m:sup>
                    </m:sSup>
                    <m:r>
                      <a:rPr lang="fr-BE" sz="1600"/>
                      <m:t>=</m:t>
                    </m:r>
                    <m:sSup>
                      <m:sSupPr>
                        <m:ctrlPr>
                          <a:rPr lang="fr-BE" sz="1600"/>
                        </m:ctrlPr>
                      </m:sSupPr>
                      <m:e>
                        <m:r>
                          <a:rPr lang="fr-BE" sz="1600"/>
                          <m:t>𝑅</m:t>
                        </m:r>
                      </m:e>
                      <m:sup>
                        <m:r>
                          <a:rPr lang="fr-BE" sz="1600"/>
                          <m:t>2</m:t>
                        </m:r>
                      </m:sup>
                    </m:sSup>
                  </m:oMath>
                </a14:m>
                <a:endParaRPr lang="fr-BE" sz="1600" dirty="0"/>
              </a:p>
              <a:p>
                <a:pPr marL="1200150" lvl="2" indent="-285750">
                  <a:buClr>
                    <a:srgbClr val="17B790"/>
                  </a:buClr>
                  <a:buFont typeface="Wingdings" pitchFamily="2" charset="2"/>
                  <a:buChar char="§"/>
                </a:pPr>
                <a:r>
                  <a:rPr lang="fr-BE" sz="1600" dirty="0"/>
                  <a:t>Met M(x1,y1)</a:t>
                </a:r>
              </a:p>
            </p:txBody>
          </p:sp>
        </mc:Choice>
        <mc:Fallback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EB9804CC-1107-8200-B6D1-68496AC6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04" y="3231232"/>
                <a:ext cx="6627752" cy="2761333"/>
              </a:xfrm>
              <a:prstGeom prst="rect">
                <a:avLst/>
              </a:prstGeom>
              <a:blipFill>
                <a:blip r:embed="rId2"/>
                <a:stretch>
                  <a:fillRect t="-917" b="-183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Belangrijkste</a:t>
            </a:r>
            <a:r>
              <a:rPr lang="fr-BE" dirty="0"/>
              <a:t> </a:t>
            </a:r>
            <a:r>
              <a:rPr lang="fr-BE" dirty="0" err="1"/>
              <a:t>begrippen</a:t>
            </a:r>
            <a:endParaRPr lang="fr-B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3266357"/>
                <a:ext cx="3787608" cy="1875688"/>
              </a:xfrm>
            </p:spPr>
            <p:txBody>
              <a:bodyPr numCol="1">
                <a:noAutofit/>
              </a:bodyPr>
              <a:lstStyle/>
              <a:p>
                <a:pPr lvl="1"/>
                <a:r>
                  <a:rPr lang="fr-BE" sz="1800" dirty="0" err="1"/>
                  <a:t>Graden</a:t>
                </a:r>
                <a:r>
                  <a:rPr lang="fr-BE" sz="1800" dirty="0"/>
                  <a:t> en </a:t>
                </a:r>
                <a:r>
                  <a:rPr lang="fr-BE" sz="1800" dirty="0" err="1"/>
                  <a:t>radialen</a:t>
                </a:r>
                <a:endParaRPr lang="fr-BE" sz="1800" dirty="0"/>
              </a:p>
              <a:p>
                <a:pPr lvl="2"/>
                <a:r>
                  <a:rPr lang="fr-BE" sz="1800" dirty="0"/>
                  <a:t>180°=</a:t>
                </a:r>
                <a14:m>
                  <m:oMath xmlns:m="http://schemas.openxmlformats.org/officeDocument/2006/math">
                    <m:r>
                      <a:rPr lang="fr-B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fr-BE" sz="1800" dirty="0"/>
              </a:p>
              <a:p>
                <a:pPr lvl="1"/>
                <a:r>
                  <a:rPr lang="fr-BE" sz="1800" dirty="0"/>
                  <a:t>Te </a:t>
                </a:r>
                <a:r>
                  <a:rPr lang="fr-BE" sz="1800" dirty="0" err="1"/>
                  <a:t>kennen</a:t>
                </a:r>
                <a:r>
                  <a:rPr lang="fr-BE" sz="1800" dirty="0"/>
                  <a:t> </a:t>
                </a:r>
                <a:br>
                  <a:rPr lang="fr-BE" sz="1800" dirty="0"/>
                </a:br>
                <a:r>
                  <a:rPr lang="fr-BE" sz="1800" dirty="0" err="1"/>
                  <a:t>goniometrische</a:t>
                </a:r>
                <a:br>
                  <a:rPr lang="fr-BE" sz="1800" dirty="0"/>
                </a:br>
                <a:r>
                  <a:rPr lang="fr-BE" sz="1800" dirty="0"/>
                  <a:t> formules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3266357"/>
                <a:ext cx="3787608" cy="1875688"/>
              </a:xfrm>
              <a:blipFill>
                <a:blip r:embed="rId2"/>
                <a:stretch>
                  <a:fillRect b="-134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AE02CE8-D172-2FEC-296D-E812CF128E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1254" y="4675254"/>
            <a:ext cx="2057687" cy="2038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61683-5618-CEDB-AFEB-42BB1C47DD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102" y="4243053"/>
            <a:ext cx="2060839" cy="3316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D48CE-BAC3-EED5-7AD9-B0F1BBF36B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3834" y="5142045"/>
            <a:ext cx="5401429" cy="1571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7472EB-EA4D-9D94-1762-1ECE94AB127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363" y="1961945"/>
            <a:ext cx="3258005" cy="1467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A3B401-6491-D434-9B95-D6F8084F742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3834" y="3538284"/>
            <a:ext cx="5620534" cy="1466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AF9C2761-664F-F48A-BCA3-D93E3811F31D}"/>
              </a:ext>
            </a:extLst>
          </p:cNvPr>
          <p:cNvSpPr/>
          <p:nvPr/>
        </p:nvSpPr>
        <p:spPr>
          <a:xfrm>
            <a:off x="1063728" y="207999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Goniometrie</a:t>
            </a:r>
            <a:endParaRPr lang="fr-BE" sz="2400" dirty="0">
              <a:solidFill>
                <a:srgbClr val="FFFFFF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20FF68B1-BC54-E600-1D71-214003623D33}"/>
              </a:ext>
            </a:extLst>
          </p:cNvPr>
          <p:cNvSpPr/>
          <p:nvPr/>
        </p:nvSpPr>
        <p:spPr>
          <a:xfrm>
            <a:off x="526209" y="194728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198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cap="none" dirty="0" err="1"/>
              <a:t>Welke</a:t>
            </a:r>
            <a:r>
              <a:rPr lang="fr-BE" cap="none" dirty="0"/>
              <a:t> </a:t>
            </a:r>
            <a:r>
              <a:rPr lang="fr-BE" cap="none" dirty="0" err="1"/>
              <a:t>soort</a:t>
            </a:r>
            <a:r>
              <a:rPr lang="fr-BE" cap="none" dirty="0"/>
              <a:t> </a:t>
            </a:r>
            <a:r>
              <a:rPr lang="fr-BE" cap="none" dirty="0" err="1"/>
              <a:t>oefeningen</a:t>
            </a:r>
            <a:r>
              <a:rPr lang="fr-BE" cap="none" dirty="0"/>
              <a:t> </a:t>
            </a:r>
            <a:r>
              <a:rPr lang="fr-BE" cap="none" dirty="0" err="1"/>
              <a:t>zijn</a:t>
            </a:r>
            <a:r>
              <a:rPr lang="fr-BE" cap="none" dirty="0"/>
              <a:t> er? 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49784D2C-355B-39B6-7B73-A5FD6738D4BC}"/>
              </a:ext>
            </a:extLst>
          </p:cNvPr>
          <p:cNvSpPr/>
          <p:nvPr/>
        </p:nvSpPr>
        <p:spPr>
          <a:xfrm>
            <a:off x="2782124" y="209378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Cirkel</a:t>
            </a:r>
            <a:endParaRPr lang="fr-BE" sz="2400" dirty="0">
              <a:solidFill>
                <a:srgbClr val="FFFFFF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A9D1D34-B245-3F3E-17AF-AB75ECBF99BB}"/>
              </a:ext>
            </a:extLst>
          </p:cNvPr>
          <p:cNvSpPr/>
          <p:nvPr/>
        </p:nvSpPr>
        <p:spPr>
          <a:xfrm>
            <a:off x="224460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67252C39-461A-4037-18F7-A09D81ACED1F}"/>
              </a:ext>
            </a:extLst>
          </p:cNvPr>
          <p:cNvSpPr/>
          <p:nvPr/>
        </p:nvSpPr>
        <p:spPr>
          <a:xfrm>
            <a:off x="2782124" y="3230605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Parabool</a:t>
            </a:r>
            <a:endParaRPr lang="fr-BE" sz="2400" dirty="0">
              <a:solidFill>
                <a:srgbClr val="FFFFFF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BDBAEED1-1718-3C53-6C2B-2639E0912A86}"/>
              </a:ext>
            </a:extLst>
          </p:cNvPr>
          <p:cNvSpPr/>
          <p:nvPr/>
        </p:nvSpPr>
        <p:spPr>
          <a:xfrm>
            <a:off x="2244605" y="3097899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52ADDBC1-0DB8-DF4C-A580-4F3D89FD7193}"/>
              </a:ext>
            </a:extLst>
          </p:cNvPr>
          <p:cNvSpPr/>
          <p:nvPr/>
        </p:nvSpPr>
        <p:spPr>
          <a:xfrm>
            <a:off x="2782124" y="4441567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Goniometrie</a:t>
            </a:r>
            <a:endParaRPr lang="fr-BE" sz="2400" dirty="0">
              <a:solidFill>
                <a:srgbClr val="FFFFFF"/>
              </a:solidFill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42F00599-ADC0-7DBD-C787-F4955E7107E1}"/>
              </a:ext>
            </a:extLst>
          </p:cNvPr>
          <p:cNvSpPr/>
          <p:nvPr/>
        </p:nvSpPr>
        <p:spPr>
          <a:xfrm>
            <a:off x="2244605" y="4308861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1C2CCDF6-0CF9-B0B9-9761-C0EB1035A61F}"/>
              </a:ext>
            </a:extLst>
          </p:cNvPr>
          <p:cNvSpPr/>
          <p:nvPr/>
        </p:nvSpPr>
        <p:spPr>
          <a:xfrm>
            <a:off x="2782124" y="565252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>
                <a:solidFill>
                  <a:srgbClr val="FFFFFF"/>
                </a:solidFill>
              </a:rPr>
              <a:t>Driehoeken</a:t>
            </a:r>
            <a:r>
              <a:rPr lang="fr-BE" sz="2400" dirty="0">
                <a:solidFill>
                  <a:srgbClr val="FFFFFF"/>
                </a:solidFill>
              </a:rPr>
              <a:t>/</a:t>
            </a:r>
            <a:r>
              <a:rPr lang="fr-BE" sz="2400" dirty="0" err="1">
                <a:solidFill>
                  <a:srgbClr val="FFFFFF"/>
                </a:solidFill>
              </a:rPr>
              <a:t>oppervlakten</a:t>
            </a:r>
            <a:endParaRPr lang="fr-BE" sz="2400" dirty="0">
              <a:solidFill>
                <a:srgbClr val="FFFFFF"/>
              </a:solidFill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BBED2DE5-74D3-CE7A-329C-60F5993303E0}"/>
              </a:ext>
            </a:extLst>
          </p:cNvPr>
          <p:cNvSpPr/>
          <p:nvPr/>
        </p:nvSpPr>
        <p:spPr>
          <a:xfrm>
            <a:off x="2244605" y="551982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353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Custom 4">
      <a:dk1>
        <a:sysClr val="windowText" lastClr="000000"/>
      </a:dk1>
      <a:lt1>
        <a:srgbClr val="F1ECEB"/>
      </a:lt1>
      <a:dk2>
        <a:srgbClr val="3D3D3D"/>
      </a:dk2>
      <a:lt2>
        <a:srgbClr val="EBEBEB"/>
      </a:lt2>
      <a:accent1>
        <a:srgbClr val="1B3151"/>
      </a:accent1>
      <a:accent2>
        <a:srgbClr val="17B790"/>
      </a:accent2>
      <a:accent3>
        <a:srgbClr val="93C2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ustom 1">
      <a:majorFont>
        <a:latin typeface="Nunito"/>
        <a:ea typeface=""/>
        <a:cs typeface=""/>
      </a:majorFont>
      <a:minorFont>
        <a:latin typeface="Nunito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E23B21-DC34-4888-9A6B-CAAFDD43DDF1}" vid="{2DB3D31D-B485-4579-A0E4-0E3B970FB1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12849</TotalTime>
  <Words>1222</Words>
  <Application>Microsoft Macintosh PowerPoint</Application>
  <PresentationFormat>Breedbeeld</PresentationFormat>
  <Paragraphs>186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Moranga</vt:lpstr>
      <vt:lpstr>Nunito</vt:lpstr>
      <vt:lpstr>Wingdings</vt:lpstr>
      <vt:lpstr>Wingdings 2</vt:lpstr>
      <vt:lpstr>Theme1</vt:lpstr>
      <vt:lpstr>Meetkunde</vt:lpstr>
      <vt:lpstr>Inhoud</vt:lpstr>
      <vt:lpstr>Wat is Meetkunde?</vt:lpstr>
      <vt:lpstr>Te kennen leerstof 2024</vt:lpstr>
      <vt:lpstr>Te kennen leerstof 2024</vt:lpstr>
      <vt:lpstr>Belangrijkste begrippen</vt:lpstr>
      <vt:lpstr>Belangrijkste begrippen</vt:lpstr>
      <vt:lpstr>Belangrijkste begrippen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Kernfysica</dc:title>
  <dc:creator>Caby,Maxim,BE-Brussels</dc:creator>
  <cp:lastModifiedBy>Hebe Vandevyvere 201913722</cp:lastModifiedBy>
  <cp:revision>13</cp:revision>
  <dcterms:created xsi:type="dcterms:W3CDTF">2023-12-05T15:59:13Z</dcterms:created>
  <dcterms:modified xsi:type="dcterms:W3CDTF">2024-11-27T16:08:22Z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2023-12-05T15:59:13Z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1dac45ac-10aa-4dac-a77f-ce1e480f3153</vt:lpwstr>
  </property>
  <property fmtid="{D5CDD505-2E9C-101B-9397-08002B2CF9AE}" pid="8" name="MSIP_Label_1ada0a2f-b917-4d51-b0d0-d418a10c8b23_ContentBits">
    <vt:lpwstr>0</vt:lpwstr>
  </property>
</Properties>
</file>