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82" r:id="rId8"/>
    <p:sldId id="284" r:id="rId9"/>
    <p:sldId id="268" r:id="rId10"/>
    <p:sldId id="269" r:id="rId11"/>
    <p:sldId id="270" r:id="rId12"/>
    <p:sldId id="271" r:id="rId13"/>
    <p:sldId id="287" r:id="rId14"/>
    <p:sldId id="288" r:id="rId15"/>
    <p:sldId id="275" r:id="rId16"/>
    <p:sldId id="276" r:id="rId17"/>
    <p:sldId id="278" r:id="rId18"/>
    <p:sldId id="27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2E8"/>
    <a:srgbClr val="1B3151"/>
    <a:srgbClr val="17B790"/>
    <a:srgbClr val="F0ECEB"/>
    <a:srgbClr val="969FA7"/>
    <a:srgbClr val="459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558AFC-C1DB-4C6A-8D4C-3832B64D6B81}" v="75" dt="2024-11-14T15:40:50.1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703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xim Caby" userId="ead768d06bd7a0e3" providerId="LiveId" clId="{98558AFC-C1DB-4C6A-8D4C-3832B64D6B81}"/>
    <pc:docChg chg="modSld">
      <pc:chgData name="Maxim Caby" userId="ead768d06bd7a0e3" providerId="LiveId" clId="{98558AFC-C1DB-4C6A-8D4C-3832B64D6B81}" dt="2024-11-14T15:40:50.149" v="74" actId="20577"/>
      <pc:docMkLst>
        <pc:docMk/>
      </pc:docMkLst>
      <pc:sldChg chg="modSp">
        <pc:chgData name="Maxim Caby" userId="ead768d06bd7a0e3" providerId="LiveId" clId="{98558AFC-C1DB-4C6A-8D4C-3832B64D6B81}" dt="2024-11-14T15:40:01.877" v="10" actId="20577"/>
        <pc:sldMkLst>
          <pc:docMk/>
          <pc:sldMk cId="275383460" sldId="271"/>
        </pc:sldMkLst>
        <pc:spChg chg="mod">
          <ac:chgData name="Maxim Caby" userId="ead768d06bd7a0e3" providerId="LiveId" clId="{98558AFC-C1DB-4C6A-8D4C-3832B64D6B81}" dt="2024-11-14T15:40:01.877" v="10" actId="20577"/>
          <ac:spMkLst>
            <pc:docMk/>
            <pc:sldMk cId="275383460" sldId="271"/>
            <ac:spMk id="5" creationId="{33F3CD1D-2791-A7DA-1D3D-D316C44F61EC}"/>
          </ac:spMkLst>
        </pc:spChg>
      </pc:sldChg>
      <pc:sldChg chg="modSp">
        <pc:chgData name="Maxim Caby" userId="ead768d06bd7a0e3" providerId="LiveId" clId="{98558AFC-C1DB-4C6A-8D4C-3832B64D6B81}" dt="2024-11-14T15:40:50.149" v="74" actId="20577"/>
        <pc:sldMkLst>
          <pc:docMk/>
          <pc:sldMk cId="2814830552" sldId="276"/>
        </pc:sldMkLst>
        <pc:spChg chg="mod">
          <ac:chgData name="Maxim Caby" userId="ead768d06bd7a0e3" providerId="LiveId" clId="{98558AFC-C1DB-4C6A-8D4C-3832B64D6B81}" dt="2024-11-14T15:40:50.149" v="74" actId="20577"/>
          <ac:spMkLst>
            <pc:docMk/>
            <pc:sldMk cId="2814830552" sldId="276"/>
            <ac:spMk id="6" creationId="{93849E10-FF75-C725-E130-0C890AEC316E}"/>
          </ac:spMkLst>
        </pc:spChg>
      </pc:sldChg>
      <pc:sldChg chg="modSp">
        <pc:chgData name="Maxim Caby" userId="ead768d06bd7a0e3" providerId="LiveId" clId="{98558AFC-C1DB-4C6A-8D4C-3832B64D6B81}" dt="2024-11-14T15:40:39.018" v="61" actId="20577"/>
        <pc:sldMkLst>
          <pc:docMk/>
          <pc:sldMk cId="946151060" sldId="279"/>
        </pc:sldMkLst>
        <pc:spChg chg="mod">
          <ac:chgData name="Maxim Caby" userId="ead768d06bd7a0e3" providerId="LiveId" clId="{98558AFC-C1DB-4C6A-8D4C-3832B64D6B81}" dt="2024-11-14T15:40:39.018" v="61" actId="20577"/>
          <ac:spMkLst>
            <pc:docMk/>
            <pc:sldMk cId="946151060" sldId="279"/>
            <ac:spMk id="6" creationId="{93849E10-FF75-C725-E130-0C890AEC316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rgbClr val="1B315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D65493A-EBD7-4BA0-B792-D1F0AB33AAD4}" type="datetimeFigureOut">
              <a:rPr lang="fr-BE" smtClean="0"/>
              <a:t>27/11/24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3E45EB1-F579-47C6-868C-1E1B77FB861C}" type="slidenum">
              <a:rPr lang="fr-BE" smtClean="0"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88197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rgbClr val="1B315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93A-EBD7-4BA0-B792-D1F0AB33AAD4}" type="datetimeFigureOut">
              <a:rPr lang="fr-BE" smtClean="0"/>
              <a:t>27/11/24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45EB1-F579-47C6-868C-1E1B77FB861C}" type="slidenum">
              <a:rPr lang="fr-BE" smtClean="0"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57364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rgbClr val="1B315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D65493A-EBD7-4BA0-B792-D1F0AB33AAD4}" type="datetimeFigureOut">
              <a:rPr lang="fr-BE" smtClean="0"/>
              <a:t>27/11/24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3E45EB1-F579-47C6-868C-1E1B77FB861C}" type="slidenum">
              <a:rPr lang="fr-BE" smtClean="0"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62101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7C7166-DDB0-40E8-96A1-D890886D2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1661123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38">
          <p15:clr>
            <a:srgbClr val="FBAE40"/>
          </p15:clr>
        </p15:guide>
        <p15:guide id="3" pos="7242">
          <p15:clr>
            <a:srgbClr val="FBAE40"/>
          </p15:clr>
        </p15:guide>
        <p15:guide id="4" orient="horz" pos="346">
          <p15:clr>
            <a:srgbClr val="FBAE40"/>
          </p15:clr>
        </p15:guide>
        <p15:guide id="5" orient="horz" pos="4110">
          <p15:clr>
            <a:srgbClr val="FBAE40"/>
          </p15:clr>
        </p15:guide>
        <p15:guide id="6" orient="horz" pos="3793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200" y="410400"/>
            <a:ext cx="792482" cy="509017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76264" y="538163"/>
            <a:ext cx="9299574" cy="938946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576262" y="2303999"/>
            <a:ext cx="11037887" cy="3896775"/>
          </a:xfrm>
          <a:prstGeom prst="rect">
            <a:avLst/>
          </a:prstGeom>
        </p:spPr>
        <p:txBody>
          <a:bodyPr/>
          <a:lstStyle>
            <a:lvl1pPr marL="288000" indent="-28800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bg1"/>
              </a:buClr>
              <a:buFont typeface="Calibri" panose="020F0502020204030204" pitchFamily="34" charset="0"/>
              <a:buChar char="‒"/>
              <a:defRPr sz="2800" b="0">
                <a:solidFill>
                  <a:schemeClr val="bg1"/>
                </a:solidFill>
              </a:defRPr>
            </a:lvl1pPr>
            <a:lvl2pPr marL="21600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2pPr>
            <a:lvl3pPr marL="216000" indent="0">
              <a:lnSpc>
                <a:spcPct val="100000"/>
              </a:lnSpc>
              <a:spcAft>
                <a:spcPts val="0"/>
              </a:spcAft>
              <a:buNone/>
              <a:defRPr sz="2800">
                <a:solidFill>
                  <a:schemeClr val="bg1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7641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" y="3029704"/>
            <a:ext cx="12192025" cy="38282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262" y="538163"/>
            <a:ext cx="9299575" cy="2890837"/>
          </a:xfrm>
        </p:spPr>
        <p:txBody>
          <a:bodyPr anchor="t"/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200" y="410400"/>
            <a:ext cx="792482" cy="509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470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45EB1-F579-47C6-868C-1E1B77FB861C}" type="slidenum">
              <a:rPr lang="fr-BE" smtClean="0"/>
              <a:t>‹nr.›</a:t>
            </a:fld>
            <a:endParaRPr lang="fr-BE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576263" y="1609725"/>
            <a:ext cx="11037887" cy="45910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245520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llou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45EB1-F579-47C6-868C-1E1B77FB861C}" type="slidenum">
              <a:rPr lang="fr-BE" smtClean="0"/>
              <a:t>‹nr.›</a:t>
            </a:fld>
            <a:endParaRPr lang="fr-BE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76262" y="1609725"/>
            <a:ext cx="11037887" cy="8943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idx="14"/>
          </p:nvPr>
        </p:nvSpPr>
        <p:spPr>
          <a:xfrm>
            <a:off x="576263" y="2772770"/>
            <a:ext cx="11037887" cy="342800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474725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263" y="1609725"/>
            <a:ext cx="5378400" cy="4591050"/>
          </a:xfrm>
          <a:prstGeom prst="rect">
            <a:avLst/>
          </a:prstGeom>
        </p:spPr>
        <p:txBody>
          <a:bodyPr/>
          <a:lstStyle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45EB1-F579-47C6-868C-1E1B77FB861C}" type="slidenum">
              <a:rPr lang="fr-BE" smtClean="0"/>
              <a:t>‹nr.›</a:t>
            </a:fld>
            <a:endParaRPr lang="fr-BE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6245633" y="1609725"/>
            <a:ext cx="5378400" cy="4591050"/>
          </a:xfrm>
          <a:prstGeom prst="rect">
            <a:avLst/>
          </a:prstGeom>
        </p:spPr>
        <p:txBody>
          <a:bodyPr/>
          <a:lstStyle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300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263" y="1609725"/>
            <a:ext cx="5378400" cy="4591050"/>
          </a:xfrm>
          <a:prstGeom prst="rect">
            <a:avLst/>
          </a:prstGeom>
        </p:spPr>
        <p:txBody>
          <a:bodyPr/>
          <a:lstStyle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45EB1-F579-47C6-868C-1E1B77FB861C}" type="slidenum">
              <a:rPr lang="fr-BE" smtClean="0"/>
              <a:t>‹nr.›</a:t>
            </a:fld>
            <a:endParaRPr lang="fr-BE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6214150" y="1609725"/>
            <a:ext cx="5400000" cy="378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4358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white">
          <a:xfrm>
            <a:off x="-3" y="-1"/>
            <a:ext cx="12204000" cy="406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262" y="538163"/>
            <a:ext cx="9299575" cy="2890837"/>
          </a:xfrm>
        </p:spPr>
        <p:txBody>
          <a:bodyPr anchor="t"/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200" y="410400"/>
            <a:ext cx="792482" cy="509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430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rgbClr val="1B315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93A-EBD7-4BA0-B792-D1F0AB33AAD4}" type="datetimeFigureOut">
              <a:rPr lang="fr-BE" smtClean="0"/>
              <a:t>27/11/24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73E45EB1-F579-47C6-868C-1E1B77FB861C}" type="slidenum">
              <a:rPr lang="fr-BE" smtClean="0"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438296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white">
          <a:xfrm>
            <a:off x="1511" y="3971181"/>
            <a:ext cx="12190489" cy="2886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200" y="410400"/>
            <a:ext cx="792482" cy="509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244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581189" y="5141974"/>
            <a:ext cx="11157487" cy="1243957"/>
          </a:xfrm>
          <a:prstGeom prst="rect">
            <a:avLst/>
          </a:prstGeom>
          <a:solidFill>
            <a:srgbClr val="1B315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D65493A-EBD7-4BA0-B792-D1F0AB33AAD4}" type="datetimeFigureOut">
              <a:rPr lang="fr-BE" smtClean="0"/>
              <a:t>27/11/24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3E45EB1-F579-47C6-868C-1E1B77FB861C}" type="slidenum">
              <a:rPr lang="fr-BE" smtClean="0"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996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rgbClr val="1B315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93A-EBD7-4BA0-B792-D1F0AB33AAD4}" type="datetimeFigureOut">
              <a:rPr lang="fr-BE" smtClean="0"/>
              <a:t>27/11/24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45EB1-F579-47C6-868C-1E1B77FB861C}" type="slidenum">
              <a:rPr lang="fr-BE" smtClean="0"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7629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rgbClr val="1B315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93A-EBD7-4BA0-B792-D1F0AB33AAD4}" type="datetimeFigureOut">
              <a:rPr lang="fr-BE" smtClean="0"/>
              <a:t>27/11/24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45EB1-F579-47C6-868C-1E1B77FB861C}" type="slidenum">
              <a:rPr lang="fr-BE" smtClean="0"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33827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93A-EBD7-4BA0-B792-D1F0AB33AAD4}" type="datetimeFigureOut">
              <a:rPr lang="fr-BE" smtClean="0"/>
              <a:t>27/11/24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45EB1-F579-47C6-868C-1E1B77FB861C}" type="slidenum">
              <a:rPr lang="fr-BE" smtClean="0"/>
              <a:t>‹nr.›</a:t>
            </a:fld>
            <a:endParaRPr lang="fr-BE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rgbClr val="1B315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02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93A-EBD7-4BA0-B792-D1F0AB33AAD4}" type="datetimeFigureOut">
              <a:rPr lang="fr-BE" smtClean="0"/>
              <a:t>27/11/24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45EB1-F579-47C6-868C-1E1B77FB861C}" type="slidenum">
              <a:rPr lang="fr-BE" smtClean="0"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40277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D65493A-EBD7-4BA0-B792-D1F0AB33AAD4}" type="datetimeFigureOut">
              <a:rPr lang="fr-BE" smtClean="0"/>
              <a:t>27/11/24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3E45EB1-F579-47C6-868C-1E1B77FB861C}" type="slidenum">
              <a:rPr lang="fr-BE" smtClean="0"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95532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93A-EBD7-4BA0-B792-D1F0AB33AAD4}" type="datetimeFigureOut">
              <a:rPr lang="fr-BE" smtClean="0"/>
              <a:t>27/11/24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45EB1-F579-47C6-868C-1E1B77FB861C}" type="slidenum">
              <a:rPr lang="fr-BE" smtClean="0"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30939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C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D65493A-EBD7-4BA0-B792-D1F0AB33AAD4}" type="datetimeFigureOut">
              <a:rPr lang="fr-BE" smtClean="0"/>
              <a:t>27/11/24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3E45EB1-F579-47C6-868C-1E1B77FB861C}" type="slidenum">
              <a:rPr lang="fr-BE" smtClean="0"/>
              <a:t>‹nr.›</a:t>
            </a:fld>
            <a:endParaRPr lang="fr-BE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E69387-EA53-EAE9-372F-C841CCB57017}"/>
              </a:ext>
            </a:extLst>
          </p:cNvPr>
          <p:cNvSpPr/>
          <p:nvPr userDrawn="1"/>
        </p:nvSpPr>
        <p:spPr>
          <a:xfrm>
            <a:off x="446533" y="159390"/>
            <a:ext cx="3703987" cy="377347"/>
          </a:xfrm>
          <a:prstGeom prst="rect">
            <a:avLst/>
          </a:prstGeom>
          <a:solidFill>
            <a:srgbClr val="1B3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err="1"/>
              <a:t>Toelatingsproef</a:t>
            </a:r>
            <a:r>
              <a:rPr lang="fr-BE" dirty="0"/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7B11BF1-C216-056B-C0E3-AAEF189F9E44}"/>
              </a:ext>
            </a:extLst>
          </p:cNvPr>
          <p:cNvSpPr/>
          <p:nvPr userDrawn="1"/>
        </p:nvSpPr>
        <p:spPr>
          <a:xfrm>
            <a:off x="4241830" y="153224"/>
            <a:ext cx="3703987" cy="383514"/>
          </a:xfrm>
          <a:prstGeom prst="rect">
            <a:avLst/>
          </a:prstGeom>
          <a:solidFill>
            <a:srgbClr val="17B7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err="1"/>
              <a:t>Fysica</a:t>
            </a:r>
            <a:r>
              <a:rPr lang="fr-BE" dirty="0"/>
              <a:t>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E1EE757-911F-5E70-5626-FA8B66896216}"/>
              </a:ext>
            </a:extLst>
          </p:cNvPr>
          <p:cNvSpPr/>
          <p:nvPr userDrawn="1"/>
        </p:nvSpPr>
        <p:spPr>
          <a:xfrm>
            <a:off x="8042310" y="163011"/>
            <a:ext cx="3703987" cy="373726"/>
          </a:xfrm>
          <a:prstGeom prst="rect">
            <a:avLst/>
          </a:prstGeom>
          <a:solidFill>
            <a:srgbClr val="93C2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err="1">
                <a:solidFill>
                  <a:schemeClr val="tx1"/>
                </a:solidFill>
              </a:rPr>
              <a:t>Optica</a:t>
            </a:r>
            <a:r>
              <a:rPr lang="fr-BE" dirty="0"/>
              <a:t> </a:t>
            </a:r>
          </a:p>
        </p:txBody>
      </p:sp>
      <p:pic>
        <p:nvPicPr>
          <p:cNvPr id="13" name="Afbeelding 12" descr="Afbeelding met Lettertype, Graphics, logo, typografie&#10;&#10;Automatisch gegenereerde beschrijving">
            <a:extLst>
              <a:ext uri="{FF2B5EF4-FFF2-40B4-BE49-F238E27FC236}">
                <a16:creationId xmlns:a16="http://schemas.microsoft.com/office/drawing/2014/main" id="{C458987E-8038-CE3A-6E3B-3E1D7716DAC3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715" y="6419049"/>
            <a:ext cx="1123347" cy="353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134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Moranga" pitchFamily="2" charset="77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rgbClr val="17B790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rgbClr val="17B790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rgbClr val="17B790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rgbClr val="17B790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rgbClr val="17B790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79887-D080-FD40-86C9-7F7EDFCD98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BE" sz="6000" dirty="0" err="1"/>
              <a:t>Optica</a:t>
            </a:r>
            <a:endParaRPr lang="fr-BE" sz="6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93F734-B3BE-5E36-163D-178494771E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BE" dirty="0">
                <a:solidFill>
                  <a:srgbClr val="17B790"/>
                </a:solidFill>
                <a:latin typeface="Moranga" pitchFamily="2" charset="77"/>
              </a:rPr>
              <a:t>Maxim Caby – </a:t>
            </a:r>
            <a:r>
              <a:rPr lang="fr-BE" dirty="0" err="1">
                <a:solidFill>
                  <a:srgbClr val="17B790"/>
                </a:solidFill>
                <a:latin typeface="Moranga" pitchFamily="2" charset="77"/>
              </a:rPr>
              <a:t>Helloprof</a:t>
            </a:r>
            <a:r>
              <a:rPr lang="fr-BE" dirty="0">
                <a:solidFill>
                  <a:srgbClr val="17B790"/>
                </a:solidFill>
                <a:latin typeface="Moranga" pitchFamily="2" charset="77"/>
              </a:rPr>
              <a:t> – </a:t>
            </a:r>
            <a:r>
              <a:rPr lang="fr-BE" dirty="0" err="1">
                <a:solidFill>
                  <a:srgbClr val="17B790"/>
                </a:solidFill>
                <a:latin typeface="Moranga" pitchFamily="2" charset="77"/>
              </a:rPr>
              <a:t>Ingangsexamen</a:t>
            </a:r>
            <a:r>
              <a:rPr lang="fr-BE" dirty="0">
                <a:solidFill>
                  <a:srgbClr val="17B790"/>
                </a:solidFill>
                <a:latin typeface="Moranga" pitchFamily="2" charset="77"/>
              </a:rPr>
              <a:t> </a:t>
            </a:r>
            <a:r>
              <a:rPr lang="fr-BE" dirty="0" err="1">
                <a:solidFill>
                  <a:srgbClr val="17B790"/>
                </a:solidFill>
                <a:latin typeface="Moranga" pitchFamily="2" charset="77"/>
              </a:rPr>
              <a:t>geneeskunde</a:t>
            </a:r>
            <a:endParaRPr lang="fr-BE" dirty="0">
              <a:solidFill>
                <a:srgbClr val="17B790"/>
              </a:solidFill>
              <a:latin typeface="Moranga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1168066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7040B-5D40-94E1-EB8D-7654F91E6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Welke</a:t>
            </a:r>
            <a:r>
              <a:rPr lang="fr-BE" dirty="0"/>
              <a:t> </a:t>
            </a:r>
            <a:r>
              <a:rPr lang="fr-BE" dirty="0" err="1"/>
              <a:t>soort</a:t>
            </a:r>
            <a:r>
              <a:rPr lang="fr-BE" dirty="0"/>
              <a:t> </a:t>
            </a:r>
            <a:r>
              <a:rPr lang="fr-BE" dirty="0" err="1"/>
              <a:t>oefeningen</a:t>
            </a:r>
            <a:r>
              <a:rPr lang="fr-BE" dirty="0"/>
              <a:t> </a:t>
            </a:r>
            <a:r>
              <a:rPr lang="fr-BE" dirty="0" err="1"/>
              <a:t>zijn</a:t>
            </a:r>
            <a:r>
              <a:rPr lang="fr-BE" dirty="0"/>
              <a:t> er? </a:t>
            </a:r>
          </a:p>
        </p:txBody>
      </p:sp>
      <p:sp>
        <p:nvSpPr>
          <p:cNvPr id="5" name="Rectangle: Rounded Corners 3">
            <a:extLst>
              <a:ext uri="{FF2B5EF4-FFF2-40B4-BE49-F238E27FC236}">
                <a16:creationId xmlns:a16="http://schemas.microsoft.com/office/drawing/2014/main" id="{747586DF-471A-4960-C6E3-33A4B40794F7}"/>
              </a:ext>
            </a:extLst>
          </p:cNvPr>
          <p:cNvSpPr/>
          <p:nvPr/>
        </p:nvSpPr>
        <p:spPr>
          <a:xfrm>
            <a:off x="2776826" y="2377989"/>
            <a:ext cx="6627752" cy="809625"/>
          </a:xfrm>
          <a:prstGeom prst="roundRect">
            <a:avLst/>
          </a:prstGeom>
          <a:solidFill>
            <a:srgbClr val="17B79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400" dirty="0" err="1"/>
              <a:t>Brekingsindexen</a:t>
            </a:r>
            <a:r>
              <a:rPr lang="fr-BE" sz="2400" dirty="0"/>
              <a:t> of </a:t>
            </a:r>
            <a:r>
              <a:rPr lang="fr-BE" sz="2400" dirty="0" err="1"/>
              <a:t>hoeken</a:t>
            </a:r>
            <a:r>
              <a:rPr lang="fr-BE" sz="2400" dirty="0"/>
              <a:t> </a:t>
            </a:r>
            <a:r>
              <a:rPr lang="fr-BE" sz="2400" dirty="0" err="1"/>
              <a:t>bepalen</a:t>
            </a:r>
            <a:r>
              <a:rPr lang="fr-BE" sz="2400" dirty="0"/>
              <a:t> 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ADB85482-EAF0-6D8A-5342-F7D77E1B9048}"/>
              </a:ext>
            </a:extLst>
          </p:cNvPr>
          <p:cNvSpPr/>
          <p:nvPr/>
        </p:nvSpPr>
        <p:spPr>
          <a:xfrm>
            <a:off x="2239307" y="2245283"/>
            <a:ext cx="1075038" cy="1075038"/>
          </a:xfrm>
          <a:prstGeom prst="ellipse">
            <a:avLst/>
          </a:prstGeom>
          <a:solidFill>
            <a:srgbClr val="1B31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>
                <a:latin typeface="Moranga" pitchFamily="2" charset="77"/>
              </a:rPr>
              <a:t>1</a:t>
            </a:r>
          </a:p>
        </p:txBody>
      </p:sp>
      <p:sp>
        <p:nvSpPr>
          <p:cNvPr id="8" name="Rectangle: Rounded Corners 3">
            <a:extLst>
              <a:ext uri="{FF2B5EF4-FFF2-40B4-BE49-F238E27FC236}">
                <a16:creationId xmlns:a16="http://schemas.microsoft.com/office/drawing/2014/main" id="{B27CA556-CD91-DD1F-5A0B-654FF7DFDBE0}"/>
              </a:ext>
            </a:extLst>
          </p:cNvPr>
          <p:cNvSpPr/>
          <p:nvPr/>
        </p:nvSpPr>
        <p:spPr>
          <a:xfrm>
            <a:off x="2776826" y="3514811"/>
            <a:ext cx="6627752" cy="809625"/>
          </a:xfrm>
          <a:prstGeom prst="roundRect">
            <a:avLst/>
          </a:prstGeom>
          <a:solidFill>
            <a:srgbClr val="17B79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400" dirty="0" err="1"/>
              <a:t>Beeld</a:t>
            </a:r>
            <a:r>
              <a:rPr lang="fr-BE" sz="2400" dirty="0"/>
              <a:t> </a:t>
            </a:r>
            <a:r>
              <a:rPr lang="fr-BE" sz="2400" dirty="0" err="1"/>
              <a:t>beschrijven</a:t>
            </a:r>
            <a:endParaRPr lang="fr-BE" sz="2400" dirty="0"/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C21E05D5-C994-4E1F-4572-D497679F9653}"/>
              </a:ext>
            </a:extLst>
          </p:cNvPr>
          <p:cNvSpPr/>
          <p:nvPr/>
        </p:nvSpPr>
        <p:spPr>
          <a:xfrm>
            <a:off x="2239307" y="3382105"/>
            <a:ext cx="1075038" cy="1075038"/>
          </a:xfrm>
          <a:prstGeom prst="ellipse">
            <a:avLst/>
          </a:prstGeom>
          <a:solidFill>
            <a:srgbClr val="1B31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>
                <a:latin typeface="Moranga" pitchFamily="2" charset="77"/>
              </a:rPr>
              <a:t>2</a:t>
            </a:r>
          </a:p>
        </p:txBody>
      </p:sp>
      <p:sp>
        <p:nvSpPr>
          <p:cNvPr id="10" name="Rectangle: Rounded Corners 3">
            <a:extLst>
              <a:ext uri="{FF2B5EF4-FFF2-40B4-BE49-F238E27FC236}">
                <a16:creationId xmlns:a16="http://schemas.microsoft.com/office/drawing/2014/main" id="{DDE96BE9-3813-693B-9423-8B9ECA33F278}"/>
              </a:ext>
            </a:extLst>
          </p:cNvPr>
          <p:cNvSpPr/>
          <p:nvPr/>
        </p:nvSpPr>
        <p:spPr>
          <a:xfrm>
            <a:off x="2776826" y="4725773"/>
            <a:ext cx="6627752" cy="809625"/>
          </a:xfrm>
          <a:prstGeom prst="roundRect">
            <a:avLst/>
          </a:prstGeom>
          <a:solidFill>
            <a:srgbClr val="17B79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400" dirty="0" err="1"/>
              <a:t>Afstanden</a:t>
            </a:r>
            <a:r>
              <a:rPr lang="fr-BE" sz="2400" dirty="0"/>
              <a:t> </a:t>
            </a:r>
            <a:r>
              <a:rPr lang="fr-BE" sz="2400" dirty="0" err="1"/>
              <a:t>berekenen</a:t>
            </a:r>
            <a:endParaRPr lang="fr-BE" sz="2400" dirty="0"/>
          </a:p>
        </p:txBody>
      </p:sp>
      <p:sp>
        <p:nvSpPr>
          <p:cNvPr id="11" name="Ovaal 10">
            <a:extLst>
              <a:ext uri="{FF2B5EF4-FFF2-40B4-BE49-F238E27FC236}">
                <a16:creationId xmlns:a16="http://schemas.microsoft.com/office/drawing/2014/main" id="{2E3A9543-8C48-88E8-1F99-2EE0F34C3677}"/>
              </a:ext>
            </a:extLst>
          </p:cNvPr>
          <p:cNvSpPr/>
          <p:nvPr/>
        </p:nvSpPr>
        <p:spPr>
          <a:xfrm>
            <a:off x="2239307" y="4593067"/>
            <a:ext cx="1075038" cy="1075038"/>
          </a:xfrm>
          <a:prstGeom prst="ellipse">
            <a:avLst/>
          </a:prstGeom>
          <a:solidFill>
            <a:srgbClr val="1B31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>
                <a:latin typeface="Moranga" pitchFamily="2" charset="7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1935354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7040B-5D40-94E1-EB8D-7654F91E6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Welke</a:t>
            </a:r>
            <a:r>
              <a:rPr lang="fr-BE" dirty="0"/>
              <a:t> </a:t>
            </a:r>
            <a:r>
              <a:rPr lang="fr-BE" dirty="0" err="1"/>
              <a:t>soort</a:t>
            </a:r>
            <a:r>
              <a:rPr lang="fr-BE" dirty="0"/>
              <a:t> </a:t>
            </a:r>
            <a:r>
              <a:rPr lang="fr-BE" dirty="0" err="1"/>
              <a:t>oefeningen</a:t>
            </a:r>
            <a:r>
              <a:rPr lang="fr-BE" dirty="0"/>
              <a:t> </a:t>
            </a:r>
            <a:r>
              <a:rPr lang="fr-BE" dirty="0" err="1"/>
              <a:t>zijn</a:t>
            </a:r>
            <a:r>
              <a:rPr lang="fr-BE" dirty="0"/>
              <a:t> er? 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1EEDABC2-766F-C403-D55D-1E1A6AD43FBA}"/>
              </a:ext>
            </a:extLst>
          </p:cNvPr>
          <p:cNvSpPr/>
          <p:nvPr/>
        </p:nvSpPr>
        <p:spPr>
          <a:xfrm>
            <a:off x="-349287" y="3429000"/>
            <a:ext cx="12879977" cy="301743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Rectangle: Rounded Corners 3">
            <a:extLst>
              <a:ext uri="{FF2B5EF4-FFF2-40B4-BE49-F238E27FC236}">
                <a16:creationId xmlns:a16="http://schemas.microsoft.com/office/drawing/2014/main" id="{801AD744-39B1-A0E4-B20E-E11B24B19220}"/>
              </a:ext>
            </a:extLst>
          </p:cNvPr>
          <p:cNvSpPr/>
          <p:nvPr/>
        </p:nvSpPr>
        <p:spPr>
          <a:xfrm>
            <a:off x="2776826" y="2377989"/>
            <a:ext cx="6627752" cy="809625"/>
          </a:xfrm>
          <a:prstGeom prst="roundRect">
            <a:avLst/>
          </a:prstGeom>
          <a:solidFill>
            <a:srgbClr val="17B79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400" dirty="0" err="1"/>
              <a:t>Brekingsindexen</a:t>
            </a:r>
            <a:r>
              <a:rPr lang="fr-BE" sz="2400" dirty="0"/>
              <a:t> of </a:t>
            </a:r>
            <a:r>
              <a:rPr lang="fr-BE" sz="2400" dirty="0" err="1"/>
              <a:t>hoeken</a:t>
            </a:r>
            <a:r>
              <a:rPr lang="fr-BE" sz="2400" dirty="0"/>
              <a:t> </a:t>
            </a:r>
            <a:r>
              <a:rPr lang="fr-BE" sz="2400" dirty="0" err="1"/>
              <a:t>bepalen</a:t>
            </a:r>
            <a:r>
              <a:rPr lang="fr-BE" sz="2400" dirty="0"/>
              <a:t> 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83C55AAF-2203-CAB6-AB3F-B79A8669CEEF}"/>
              </a:ext>
            </a:extLst>
          </p:cNvPr>
          <p:cNvSpPr/>
          <p:nvPr/>
        </p:nvSpPr>
        <p:spPr>
          <a:xfrm>
            <a:off x="2239307" y="2245283"/>
            <a:ext cx="1075038" cy="1075038"/>
          </a:xfrm>
          <a:prstGeom prst="ellipse">
            <a:avLst/>
          </a:prstGeom>
          <a:solidFill>
            <a:srgbClr val="1B31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>
                <a:latin typeface="Moranga" pitchFamily="2" charset="77"/>
              </a:rPr>
              <a:t>1</a:t>
            </a:r>
          </a:p>
        </p:txBody>
      </p:sp>
      <p:grpSp>
        <p:nvGrpSpPr>
          <p:cNvPr id="8" name="Group 9">
            <a:extLst>
              <a:ext uri="{FF2B5EF4-FFF2-40B4-BE49-F238E27FC236}">
                <a16:creationId xmlns:a16="http://schemas.microsoft.com/office/drawing/2014/main" id="{A302B1C4-4BAF-2F43-12E1-52540C9F0DFF}"/>
              </a:ext>
            </a:extLst>
          </p:cNvPr>
          <p:cNvGrpSpPr/>
          <p:nvPr/>
        </p:nvGrpSpPr>
        <p:grpSpPr>
          <a:xfrm>
            <a:off x="4044316" y="3429000"/>
            <a:ext cx="4092769" cy="3017437"/>
            <a:chOff x="3157127" y="2644109"/>
            <a:chExt cx="6096851" cy="4415455"/>
          </a:xfrm>
        </p:grpSpPr>
        <p:pic>
          <p:nvPicPr>
            <p:cNvPr id="11" name="Picture 8">
              <a:extLst>
                <a:ext uri="{FF2B5EF4-FFF2-40B4-BE49-F238E27FC236}">
                  <a16:creationId xmlns:a16="http://schemas.microsoft.com/office/drawing/2014/main" id="{73CF9430-EB81-94A4-C230-9EB0566720A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57127" y="3220453"/>
              <a:ext cx="6096851" cy="3839111"/>
            </a:xfrm>
            <a:prstGeom prst="rect">
              <a:avLst/>
            </a:prstGeom>
          </p:spPr>
        </p:pic>
        <p:pic>
          <p:nvPicPr>
            <p:cNvPr id="12" name="Picture 6">
              <a:extLst>
                <a:ext uri="{FF2B5EF4-FFF2-40B4-BE49-F238E27FC236}">
                  <a16:creationId xmlns:a16="http://schemas.microsoft.com/office/drawing/2014/main" id="{B2C99856-A5C9-1E61-00B4-D0D9A3571DF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57127" y="2644109"/>
              <a:ext cx="5877745" cy="1152686"/>
            </a:xfrm>
            <a:prstGeom prst="rect">
              <a:avLst/>
            </a:prstGeom>
          </p:spPr>
        </p:pic>
      </p:grpSp>
      <p:pic>
        <p:nvPicPr>
          <p:cNvPr id="13" name="Afbeelding 12" descr="Afbeelding met Lettertype, Graphics, logo, typografie&#10;&#10;Automatisch gegenereerde beschrijving">
            <a:extLst>
              <a:ext uri="{FF2B5EF4-FFF2-40B4-BE49-F238E27FC236}">
                <a16:creationId xmlns:a16="http://schemas.microsoft.com/office/drawing/2014/main" id="{B45E7E81-5EA8-B4C1-2B30-477B37DF56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715" y="6419049"/>
            <a:ext cx="1123347" cy="353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5523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7040B-5D40-94E1-EB8D-7654F91E6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Welke</a:t>
            </a:r>
            <a:r>
              <a:rPr lang="fr-BE" dirty="0"/>
              <a:t> </a:t>
            </a:r>
            <a:r>
              <a:rPr lang="fr-BE" dirty="0" err="1"/>
              <a:t>soort</a:t>
            </a:r>
            <a:r>
              <a:rPr lang="fr-BE" dirty="0"/>
              <a:t> </a:t>
            </a:r>
            <a:r>
              <a:rPr lang="fr-BE" dirty="0" err="1"/>
              <a:t>oefeningen</a:t>
            </a:r>
            <a:r>
              <a:rPr lang="fr-BE" dirty="0"/>
              <a:t> </a:t>
            </a:r>
            <a:r>
              <a:rPr lang="fr-BE" dirty="0" err="1"/>
              <a:t>zijn</a:t>
            </a:r>
            <a:r>
              <a:rPr lang="fr-BE" dirty="0"/>
              <a:t> er?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33F3CD1D-2791-A7DA-1D3D-D316C44F61EC}"/>
                  </a:ext>
                </a:extLst>
              </p:cNvPr>
              <p:cNvSpPr/>
              <p:nvPr/>
            </p:nvSpPr>
            <p:spPr>
              <a:xfrm>
                <a:off x="1063728" y="3101581"/>
                <a:ext cx="9755317" cy="1870101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BE" dirty="0">
                  <a:solidFill>
                    <a:srgbClr val="1B3151"/>
                  </a:solidFill>
                  <a:sym typeface="Wingdings" panose="05000000000000000000" pitchFamily="2" charset="2"/>
                </a:endParaRPr>
              </a:p>
              <a:p>
                <a:endParaRPr lang="fr-BE" dirty="0">
                  <a:solidFill>
                    <a:srgbClr val="1B3151"/>
                  </a:solidFill>
                  <a:sym typeface="Wingdings" panose="05000000000000000000" pitchFamily="2" charset="2"/>
                </a:endParaRPr>
              </a:p>
              <a:p>
                <a:endParaRPr lang="fr-BE" dirty="0">
                  <a:solidFill>
                    <a:srgbClr val="1B3151"/>
                  </a:solidFill>
                  <a:sym typeface="Wingdings" panose="05000000000000000000" pitchFamily="2" charset="2"/>
                </a:endParaRPr>
              </a:p>
              <a:p>
                <a:endParaRPr lang="fr-BE" dirty="0">
                  <a:solidFill>
                    <a:srgbClr val="1B3151"/>
                  </a:solidFill>
                  <a:sym typeface="Wingdings" panose="05000000000000000000" pitchFamily="2" charset="2"/>
                </a:endParaRPr>
              </a:p>
              <a:p>
                <a:endParaRPr lang="fr-BE" dirty="0">
                  <a:solidFill>
                    <a:srgbClr val="1B3151"/>
                  </a:solidFill>
                  <a:sym typeface="Wingdings" panose="05000000000000000000" pitchFamily="2" charset="2"/>
                </a:endParaRPr>
              </a:p>
              <a:p>
                <a:endParaRPr lang="fr-BE" dirty="0">
                  <a:solidFill>
                    <a:srgbClr val="1B3151"/>
                  </a:solidFill>
                  <a:sym typeface="Wingdings" panose="05000000000000000000" pitchFamily="2" charset="2"/>
                </a:endParaRPr>
              </a:p>
              <a:p>
                <a:endParaRPr lang="fr-BE" dirty="0">
                  <a:solidFill>
                    <a:srgbClr val="1B3151"/>
                  </a:solidFill>
                  <a:sym typeface="Wingdings" panose="05000000000000000000" pitchFamily="2" charset="2"/>
                </a:endParaRPr>
              </a:p>
              <a:p>
                <a:r>
                  <a:rPr lang="fr-BE" dirty="0" err="1">
                    <a:solidFill>
                      <a:srgbClr val="1B3151"/>
                    </a:solidFill>
                    <a:sym typeface="Wingdings" panose="05000000000000000000" pitchFamily="2" charset="2"/>
                  </a:rPr>
                  <a:t>Volledige</a:t>
                </a:r>
                <a:r>
                  <a:rPr lang="fr-BE" dirty="0">
                    <a:solidFill>
                      <a:srgbClr val="1B3151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fr-BE" dirty="0" err="1">
                    <a:solidFill>
                      <a:srgbClr val="1B3151"/>
                    </a:solidFill>
                    <a:sym typeface="Wingdings" panose="05000000000000000000" pitchFamily="2" charset="2"/>
                  </a:rPr>
                  <a:t>weerkaatsing</a:t>
                </a:r>
                <a:r>
                  <a:rPr lang="fr-BE" dirty="0">
                    <a:solidFill>
                      <a:srgbClr val="1B3151"/>
                    </a:solidFill>
                    <a:sym typeface="Wingdings" panose="05000000000000000000" pitchFamily="2" charset="2"/>
                  </a:rPr>
                  <a:t> zou </a:t>
                </a:r>
                <a:r>
                  <a:rPr lang="fr-BE" dirty="0" err="1">
                    <a:solidFill>
                      <a:srgbClr val="1B3151"/>
                    </a:solidFill>
                    <a:sym typeface="Wingdings" panose="05000000000000000000" pitchFamily="2" charset="2"/>
                  </a:rPr>
                  <a:t>zijn</a:t>
                </a:r>
                <a:r>
                  <a:rPr lang="fr-BE" dirty="0">
                    <a:solidFill>
                      <a:srgbClr val="1B3151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fr-BE" dirty="0" err="1">
                    <a:solidFill>
                      <a:srgbClr val="1B3151"/>
                    </a:solidFill>
                    <a:sym typeface="Wingdings" panose="05000000000000000000" pitchFamily="2" charset="2"/>
                  </a:rPr>
                  <a:t>bij</a:t>
                </a:r>
                <a:r>
                  <a:rPr lang="fr-BE" dirty="0">
                    <a:solidFill>
                      <a:srgbClr val="1B3151"/>
                    </a:solidFill>
                    <a:sym typeface="Wingdings" panose="05000000000000000000" pitchFamily="2" charset="2"/>
                  </a:rPr>
                  <a:t> </a:t>
                </a:r>
              </a:p>
              <a:p>
                <a:r>
                  <a:rPr lang="fr-BE" dirty="0">
                    <a:solidFill>
                      <a:srgbClr val="1B3151"/>
                    </a:solidFill>
                    <a:sym typeface="Wingdings" panose="05000000000000000000" pitchFamily="2" charset="2"/>
                  </a:rPr>
                  <a:t>i</a:t>
                </a:r>
                <a:r>
                  <a:rPr lang="fr-BE" baseline="-25000" dirty="0">
                    <a:solidFill>
                      <a:srgbClr val="1B3151"/>
                    </a:solidFill>
                    <a:sym typeface="Wingdings" panose="05000000000000000000" pitchFamily="2" charset="2"/>
                  </a:rPr>
                  <a:t>2</a:t>
                </a:r>
                <a:r>
                  <a:rPr lang="fr-BE" dirty="0">
                    <a:solidFill>
                      <a:srgbClr val="1B3151"/>
                    </a:solidFill>
                    <a:sym typeface="Wingdings" panose="05000000000000000000" pitchFamily="2" charset="2"/>
                  </a:rPr>
                  <a:t> = 90°</a:t>
                </a:r>
              </a:p>
              <a:p>
                <a:endParaRPr lang="fr-BE" dirty="0">
                  <a:solidFill>
                    <a:srgbClr val="1B3151"/>
                  </a:solidFill>
                  <a:sym typeface="Wingdings" panose="05000000000000000000" pitchFamily="2" charset="2"/>
                </a:endParaRPr>
              </a:p>
              <a:p>
                <a:r>
                  <a:rPr lang="fr-BE" dirty="0" err="1">
                    <a:solidFill>
                      <a:srgbClr val="1B3151"/>
                    </a:solidFill>
                    <a:sym typeface="Wingdings" panose="05000000000000000000" pitchFamily="2" charset="2"/>
                  </a:rPr>
                  <a:t>Wet</a:t>
                </a:r>
                <a:r>
                  <a:rPr lang="fr-BE" dirty="0">
                    <a:solidFill>
                      <a:srgbClr val="1B3151"/>
                    </a:solidFill>
                    <a:sym typeface="Wingdings" panose="05000000000000000000" pitchFamily="2" charset="2"/>
                  </a:rPr>
                  <a:t> van </a:t>
                </a:r>
                <a:r>
                  <a:rPr lang="fr-BE" dirty="0" err="1">
                    <a:solidFill>
                      <a:srgbClr val="1B3151"/>
                    </a:solidFill>
                    <a:sym typeface="Wingdings" panose="05000000000000000000" pitchFamily="2" charset="2"/>
                  </a:rPr>
                  <a:t>Snellius</a:t>
                </a:r>
                <a:r>
                  <a:rPr lang="fr-BE" dirty="0">
                    <a:solidFill>
                      <a:srgbClr val="1B3151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fr-BE" dirty="0" err="1">
                    <a:solidFill>
                      <a:srgbClr val="1B3151"/>
                    </a:solidFill>
                    <a:sym typeface="Wingdings" panose="05000000000000000000" pitchFamily="2" charset="2"/>
                  </a:rPr>
                  <a:t>toepassen</a:t>
                </a:r>
                <a:r>
                  <a:rPr lang="fr-BE" dirty="0">
                    <a:solidFill>
                      <a:srgbClr val="1B3151"/>
                    </a:solidFill>
                    <a:sym typeface="Wingdings" panose="05000000000000000000" pitchFamily="2" charset="2"/>
                  </a:rPr>
                  <a:t> 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BE" i="1" smtClean="0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BE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a:rPr lang="fr-BE" i="1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fr-BE" i="1">
                                  <a:solidFill>
                                    <a:srgbClr val="1B315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BE" i="1">
                                  <a:solidFill>
                                    <a:srgbClr val="1B315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fr-BE" i="1">
                                  <a:solidFill>
                                    <a:srgbClr val="1B315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fr-BE" i="1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fr-BE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a:rPr lang="fr-BE" i="1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fr-BE" i="1">
                                  <a:solidFill>
                                    <a:srgbClr val="1B315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BE" i="1">
                                  <a:solidFill>
                                    <a:srgbClr val="1B315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fr-BE" i="1">
                                  <a:solidFill>
                                    <a:srgbClr val="1B315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fr-BE" i="1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fr-BE" i="1">
                          <a:solidFill>
                            <a:srgbClr val="1B315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BE" i="1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BE" i="1">
                                  <a:solidFill>
                                    <a:srgbClr val="1B315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BE" i="1">
                                  <a:solidFill>
                                    <a:srgbClr val="1B315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fr-BE" i="1">
                                  <a:solidFill>
                                    <a:srgbClr val="1B315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fr-BE" i="1">
                                  <a:solidFill>
                                    <a:srgbClr val="1B315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BE" i="1">
                                  <a:solidFill>
                                    <a:srgbClr val="1B315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fr-BE" i="1">
                                  <a:solidFill>
                                    <a:srgbClr val="1B315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fr-BE" b="0" i="1" smtClean="0">
                          <a:solidFill>
                            <a:srgbClr val="1B315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func>
                        <m:funcPr>
                          <m:ctrlPr>
                            <a:rPr lang="fr-BE" b="0" i="1" smtClean="0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BE" b="0" i="0" smtClean="0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fr-BE" b="0" i="1" smtClean="0">
                                  <a:solidFill>
                                    <a:srgbClr val="1B315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r-BE" b="0" i="1" smtClean="0">
                                      <a:solidFill>
                                        <a:srgbClr val="1B315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BE" b="0" i="1" smtClean="0">
                                      <a:solidFill>
                                        <a:srgbClr val="1B315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fr-BE" b="0" i="1" smtClean="0">
                                      <a:solidFill>
                                        <a:srgbClr val="1B315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fr-BE" b="0" i="1" smtClean="0">
                          <a:solidFill>
                            <a:srgbClr val="1B315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fr-BE" b="0" i="1" smtClean="0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BE" b="0" i="0" smtClean="0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fr-BE" b="0" i="1" smtClean="0">
                                  <a:solidFill>
                                    <a:srgbClr val="1B315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BE" b="0" i="1" smtClean="0">
                                  <a:solidFill>
                                    <a:srgbClr val="1B3151"/>
                                  </a:solidFill>
                                  <a:latin typeface="Cambria Math" panose="02040503050406030204" pitchFamily="18" charset="0"/>
                                </a:rPr>
                                <m:t>90°</m:t>
                              </m:r>
                            </m:e>
                          </m:d>
                        </m:e>
                      </m:func>
                      <m:r>
                        <a:rPr lang="fr-BE" b="0" i="1" smtClean="0">
                          <a:solidFill>
                            <a:srgbClr val="1B315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fr-BE" b="0" i="1" smtClean="0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fr-BE" b="0" i="1" smtClean="0">
                                  <a:solidFill>
                                    <a:srgbClr val="1B315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BE" b="0" i="1" smtClean="0">
                                  <a:solidFill>
                                    <a:srgbClr val="1B315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fr-BE" b="0" i="1" smtClean="0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fr-BE" b="0" i="1" smtClean="0">
                          <a:solidFill>
                            <a:srgbClr val="1B315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BE" b="0" i="1" smtClean="0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BE" b="0" i="1" smtClean="0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fr-BE" i="1">
                                  <a:solidFill>
                                    <a:srgbClr val="1B315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BE" i="1">
                                  <a:solidFill>
                                    <a:srgbClr val="1B315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fr-BE" b="0" dirty="0">
                  <a:solidFill>
                    <a:srgbClr val="1B3151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BE" b="0" i="1" smtClean="0">
                            <a:solidFill>
                              <a:srgbClr val="1B315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nl-BE" b="0" i="1" smtClean="0">
                            <a:solidFill>
                              <a:srgbClr val="1B315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𝑖</m:t>
                        </m:r>
                      </m:e>
                      <m:sub>
                        <m:r>
                          <a:rPr lang="nl-BE" b="0" i="1" smtClean="0">
                            <a:solidFill>
                              <a:srgbClr val="1B315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  <m:r>
                      <a:rPr lang="nl-BE" b="0" i="0" smtClean="0">
                        <a:solidFill>
                          <a:srgbClr val="1B315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fr-BE" b="0" i="1" smtClean="0">
                            <a:solidFill>
                              <a:srgbClr val="1B315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fr-BE" i="1" smtClean="0">
                            <a:solidFill>
                              <a:srgbClr val="1B315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𝜋</m:t>
                        </m:r>
                      </m:num>
                      <m:den>
                        <m:r>
                          <a:rPr lang="fr-BE" b="0" i="1" smtClean="0">
                            <a:solidFill>
                              <a:srgbClr val="1B315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</m:den>
                    </m:f>
                    <m:r>
                      <a:rPr lang="fr-BE" b="0" i="1" smtClean="0">
                        <a:solidFill>
                          <a:srgbClr val="1B315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→</m:t>
                    </m:r>
                    <m:sSub>
                      <m:sSubPr>
                        <m:ctrlPr>
                          <a:rPr lang="fr-BE" b="0" i="1" smtClean="0">
                            <a:solidFill>
                              <a:srgbClr val="1B315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fr-BE" b="0" i="1" smtClean="0">
                            <a:solidFill>
                              <a:srgbClr val="1B315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𝑖</m:t>
                        </m:r>
                      </m:e>
                      <m:sub>
                        <m:r>
                          <a:rPr lang="fr-BE" b="0" i="1" smtClean="0">
                            <a:solidFill>
                              <a:srgbClr val="1B315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  <m:r>
                      <a:rPr lang="fr-BE" b="0" i="1" smtClean="0">
                        <a:solidFill>
                          <a:srgbClr val="1B315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fr-BE" b="0" i="1" smtClean="0">
                        <a:solidFill>
                          <a:srgbClr val="1B315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  <m:r>
                      <a:rPr lang="fr-BE" b="0" i="1" smtClean="0">
                        <a:solidFill>
                          <a:srgbClr val="1B315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=90° →</m:t>
                    </m:r>
                    <m:r>
                      <a:rPr lang="fr-BE" b="0" i="1" smtClean="0">
                        <a:solidFill>
                          <a:srgbClr val="1B315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  <m:r>
                      <a:rPr lang="fr-BE" b="0" i="1" smtClean="0">
                        <a:solidFill>
                          <a:srgbClr val="1B315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fr-BE" b="0" i="1" smtClean="0">
                            <a:solidFill>
                              <a:srgbClr val="1B315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fr-BE" b="0" i="1" smtClean="0">
                            <a:solidFill>
                              <a:srgbClr val="1B315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𝜋</m:t>
                        </m:r>
                      </m:num>
                      <m:den>
                        <m:r>
                          <a:rPr lang="fr-BE" b="0" i="1" smtClean="0">
                            <a:solidFill>
                              <a:srgbClr val="1B315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</m:den>
                    </m:f>
                  </m:oMath>
                </a14:m>
                <a:r>
                  <a:rPr lang="fr-BE" dirty="0">
                    <a:solidFill>
                      <a:srgbClr val="1B3151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fr-BE" dirty="0">
                    <a:solidFill>
                      <a:srgbClr val="1B3151"/>
                    </a:solidFill>
                    <a:latin typeface="Nunito" pitchFamily="2" charset="77"/>
                    <a:sym typeface="Wingdings" panose="05000000000000000000" pitchFamily="2" charset="2"/>
                  </a:rPr>
                  <a:t> </a:t>
                </a:r>
                <a:r>
                  <a:rPr lang="fr-BE" b="1" dirty="0" err="1">
                    <a:solidFill>
                      <a:schemeClr val="accent1"/>
                    </a:solidFill>
                    <a:latin typeface="Nunito" pitchFamily="2" charset="77"/>
                    <a:sym typeface="Wingdings" panose="05000000000000000000" pitchFamily="2" charset="2"/>
                  </a:rPr>
                  <a:t>Antwoord</a:t>
                </a:r>
                <a:r>
                  <a:rPr lang="fr-BE" b="1" dirty="0">
                    <a:solidFill>
                      <a:schemeClr val="accent1"/>
                    </a:solidFill>
                    <a:latin typeface="Nunito" pitchFamily="2" charset="77"/>
                    <a:sym typeface="Wingdings" panose="05000000000000000000" pitchFamily="2" charset="2"/>
                  </a:rPr>
                  <a:t> C </a:t>
                </a:r>
                <a:endParaRPr lang="fr-BE" dirty="0">
                  <a:solidFill>
                    <a:srgbClr val="1B3151"/>
                  </a:solidFill>
                  <a:latin typeface="Nunito" pitchFamily="2" charset="77"/>
                  <a:sym typeface="Wingdings" panose="05000000000000000000" pitchFamily="2" charset="2"/>
                </a:endParaRPr>
              </a:p>
              <a:p>
                <a:endParaRPr lang="fr-BE" dirty="0">
                  <a:solidFill>
                    <a:srgbClr val="1B3151"/>
                  </a:solidFill>
                </a:endParaRPr>
              </a:p>
            </p:txBody>
          </p:sp>
        </mc:Choice>
        <mc:Fallback xmlns=""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33F3CD1D-2791-A7DA-1D3D-D316C44F61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728" y="3101581"/>
                <a:ext cx="9755317" cy="1870101"/>
              </a:xfrm>
              <a:prstGeom prst="roundRect">
                <a:avLst/>
              </a:prstGeom>
              <a:blipFill>
                <a:blip r:embed="rId2"/>
                <a:stretch>
                  <a:fillRect b="-5540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nl-B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ep 12">
            <a:extLst>
              <a:ext uri="{FF2B5EF4-FFF2-40B4-BE49-F238E27FC236}">
                <a16:creationId xmlns:a16="http://schemas.microsoft.com/office/drawing/2014/main" id="{B01ED2FD-51DE-A1AA-5E77-149E9018E0BF}"/>
              </a:ext>
            </a:extLst>
          </p:cNvPr>
          <p:cNvGrpSpPr/>
          <p:nvPr/>
        </p:nvGrpSpPr>
        <p:grpSpPr>
          <a:xfrm>
            <a:off x="8466972" y="4135798"/>
            <a:ext cx="2571750" cy="1510156"/>
            <a:chOff x="7834794" y="2431176"/>
            <a:chExt cx="2571750" cy="1510156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0A71601-6386-81BD-20A8-55A52C293F4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6615" t="14787" r="26239" b="38185"/>
            <a:stretch/>
          </p:blipFill>
          <p:spPr>
            <a:xfrm>
              <a:off x="7834794" y="2431176"/>
              <a:ext cx="2571750" cy="1510156"/>
            </a:xfrm>
            <a:prstGeom prst="rect">
              <a:avLst/>
            </a:prstGeom>
          </p:spPr>
        </p:pic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81ED6E24-DA18-070F-2C63-AE0567FC8FE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963025" y="2952750"/>
              <a:ext cx="571500" cy="6762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B3F5C65-C464-0933-FFBB-1519D30ACD41}"/>
                </a:ext>
              </a:extLst>
            </p:cNvPr>
            <p:cNvSpPr txBox="1"/>
            <p:nvPr/>
          </p:nvSpPr>
          <p:spPr>
            <a:xfrm>
              <a:off x="8832220" y="3290887"/>
              <a:ext cx="26161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BE" sz="1100" dirty="0"/>
                <a:t>i</a:t>
              </a:r>
              <a:r>
                <a:rPr lang="fr-BE" sz="1100" baseline="-25000" dirty="0"/>
                <a:t>1</a:t>
              </a:r>
              <a:endParaRPr lang="fr-BE" sz="1100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F795EC8-C218-F5F7-FD59-9FEAE87CE917}"/>
                </a:ext>
              </a:extLst>
            </p:cNvPr>
            <p:cNvSpPr txBox="1"/>
            <p:nvPr/>
          </p:nvSpPr>
          <p:spPr>
            <a:xfrm>
              <a:off x="9198933" y="3192390"/>
              <a:ext cx="26161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BE" sz="1100" dirty="0"/>
                <a:t>i</a:t>
              </a:r>
              <a:r>
                <a:rPr lang="fr-BE" sz="1100" baseline="-25000" dirty="0"/>
                <a:t>2</a:t>
              </a:r>
              <a:endParaRPr lang="fr-BE" sz="11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BD92F6E0-2C17-235C-8036-E404C4005D30}"/>
                    </a:ext>
                  </a:extLst>
                </p:cNvPr>
                <p:cNvSpPr txBox="1"/>
                <p:nvPr/>
              </p:nvSpPr>
              <p:spPr>
                <a:xfrm>
                  <a:off x="8838990" y="3160082"/>
                  <a:ext cx="307392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BE" sz="105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oMath>
                    </m:oMathPara>
                  </a14:m>
                  <a:endParaRPr lang="fr-BE" sz="1050" dirty="0"/>
                </a:p>
              </p:txBody>
            </p:sp>
          </mc:Choice>
          <mc:Fallback xmlns="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BD92F6E0-2C17-235C-8036-E404C4005D3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38990" y="3160082"/>
                  <a:ext cx="307392" cy="26161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B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" name="Rectangle: Rounded Corners 3">
            <a:extLst>
              <a:ext uri="{FF2B5EF4-FFF2-40B4-BE49-F238E27FC236}">
                <a16:creationId xmlns:a16="http://schemas.microsoft.com/office/drawing/2014/main" id="{8835F21F-24D1-0977-2688-1F12F549F872}"/>
              </a:ext>
            </a:extLst>
          </p:cNvPr>
          <p:cNvSpPr/>
          <p:nvPr/>
        </p:nvSpPr>
        <p:spPr>
          <a:xfrm>
            <a:off x="1063728" y="2238334"/>
            <a:ext cx="6627752" cy="809625"/>
          </a:xfrm>
          <a:prstGeom prst="roundRect">
            <a:avLst/>
          </a:prstGeom>
          <a:solidFill>
            <a:srgbClr val="17B79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400" dirty="0" err="1"/>
              <a:t>Brekingsindexen</a:t>
            </a:r>
            <a:r>
              <a:rPr lang="fr-BE" sz="2400" dirty="0"/>
              <a:t> of </a:t>
            </a:r>
            <a:r>
              <a:rPr lang="fr-BE" sz="2400" dirty="0" err="1"/>
              <a:t>hoeken</a:t>
            </a:r>
            <a:r>
              <a:rPr lang="fr-BE" sz="2400" dirty="0"/>
              <a:t> </a:t>
            </a:r>
            <a:r>
              <a:rPr lang="fr-BE" sz="2400" dirty="0" err="1"/>
              <a:t>bepalen</a:t>
            </a:r>
            <a:r>
              <a:rPr lang="fr-BE" sz="2400" dirty="0"/>
              <a:t> 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9FBD02AF-F73B-DBCD-FA5A-2B9C72796C46}"/>
              </a:ext>
            </a:extLst>
          </p:cNvPr>
          <p:cNvSpPr/>
          <p:nvPr/>
        </p:nvSpPr>
        <p:spPr>
          <a:xfrm>
            <a:off x="526209" y="2105628"/>
            <a:ext cx="1075038" cy="1075038"/>
          </a:xfrm>
          <a:prstGeom prst="ellipse">
            <a:avLst/>
          </a:prstGeom>
          <a:solidFill>
            <a:srgbClr val="1B31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>
                <a:latin typeface="Moranga" pitchFamily="2" charset="77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: Rounded Corners 3">
                <a:extLst>
                  <a:ext uri="{FF2B5EF4-FFF2-40B4-BE49-F238E27FC236}">
                    <a16:creationId xmlns:a16="http://schemas.microsoft.com/office/drawing/2014/main" id="{E7436212-B6CD-B0C3-815D-03B55C52253E}"/>
                  </a:ext>
                </a:extLst>
              </p:cNvPr>
              <p:cNvSpPr/>
              <p:nvPr/>
            </p:nvSpPr>
            <p:spPr>
              <a:xfrm>
                <a:off x="7069568" y="1643027"/>
                <a:ext cx="4535942" cy="2005441"/>
              </a:xfrm>
              <a:prstGeom prst="roundRect">
                <a:avLst/>
              </a:prstGeom>
              <a:solidFill>
                <a:srgbClr val="1B3151"/>
              </a:solidFill>
              <a:ln>
                <a:noFill/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fr-BE" b="1" dirty="0">
                    <a:latin typeface="Moranga Bold" pitchFamily="2" charset="77"/>
                  </a:rPr>
                  <a:t>GEGEVENS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BE" dirty="0"/>
                  <a:t>n</a:t>
                </a:r>
                <a:r>
                  <a:rPr lang="fr-BE" baseline="-25000" dirty="0"/>
                  <a:t>1</a:t>
                </a:r>
                <a:r>
                  <a:rPr lang="fr-BE" dirty="0"/>
                  <a:t> = 2,00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BE" dirty="0"/>
                  <a:t>n</a:t>
                </a:r>
                <a:r>
                  <a:rPr lang="fr-BE" baseline="-25000" dirty="0"/>
                  <a:t>2</a:t>
                </a:r>
                <a:r>
                  <a:rPr lang="fr-BE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r-BE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fr-BE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br>
                  <a:rPr lang="fr-BE" dirty="0"/>
                </a:br>
                <a:r>
                  <a:rPr lang="fr-BE" sz="1050" dirty="0">
                    <a:solidFill>
                      <a:schemeClr val="accent1"/>
                    </a:solidFill>
                  </a:rPr>
                  <a:t>h</a:t>
                </a:r>
                <a:endParaRPr lang="fr-BE" dirty="0">
                  <a:solidFill>
                    <a:schemeClr val="accent1"/>
                  </a:solidFill>
                </a:endParaRPr>
              </a:p>
              <a:p>
                <a:r>
                  <a:rPr lang="fr-BE" b="1" dirty="0">
                    <a:latin typeface="Moranga Bold" pitchFamily="2" charset="77"/>
                  </a:rPr>
                  <a:t>GEVRAAGD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BE" dirty="0"/>
                  <a:t>De maximale </a:t>
                </a:r>
                <a:r>
                  <a:rPr lang="fr-BE" dirty="0" err="1"/>
                  <a:t>waarde</a:t>
                </a:r>
                <a:r>
                  <a:rPr lang="fr-BE" dirty="0"/>
                  <a:t> van de </a:t>
                </a:r>
                <a:r>
                  <a:rPr lang="fr-BE" dirty="0" err="1"/>
                  <a:t>hoek</a:t>
                </a:r>
                <a:r>
                  <a:rPr lang="fr-BE" dirty="0"/>
                  <a:t> </a:t>
                </a:r>
                <a:r>
                  <a:rPr lang="fr-BE" dirty="0" err="1"/>
                  <a:t>theta</a:t>
                </a:r>
                <a:r>
                  <a:rPr lang="fr-BE" dirty="0"/>
                  <a:t> </a:t>
                </a:r>
                <a:r>
                  <a:rPr lang="fr-BE" dirty="0" err="1"/>
                  <a:t>waarbij</a:t>
                </a:r>
                <a:r>
                  <a:rPr lang="fr-BE" dirty="0"/>
                  <a:t> totale </a:t>
                </a:r>
                <a:r>
                  <a:rPr lang="fr-BE" dirty="0" err="1"/>
                  <a:t>terugkaatsing</a:t>
                </a:r>
                <a:r>
                  <a:rPr lang="fr-BE" dirty="0"/>
                  <a:t> </a:t>
                </a:r>
                <a:r>
                  <a:rPr lang="fr-BE" dirty="0" err="1"/>
                  <a:t>optreedt</a:t>
                </a:r>
                <a:endParaRPr lang="fr-BE" dirty="0"/>
              </a:p>
            </p:txBody>
          </p:sp>
        </mc:Choice>
        <mc:Fallback xmlns="">
          <p:sp>
            <p:nvSpPr>
              <p:cNvPr id="14" name="Rectangle: Rounded Corners 3">
                <a:extLst>
                  <a:ext uri="{FF2B5EF4-FFF2-40B4-BE49-F238E27FC236}">
                    <a16:creationId xmlns:a16="http://schemas.microsoft.com/office/drawing/2014/main" id="{E7436212-B6CD-B0C3-815D-03B55C5225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568" y="1643027"/>
                <a:ext cx="4535942" cy="2005441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nl-B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3834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7040B-5D40-94E1-EB8D-7654F91E6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Welke</a:t>
            </a:r>
            <a:r>
              <a:rPr lang="fr-BE" dirty="0"/>
              <a:t> </a:t>
            </a:r>
            <a:r>
              <a:rPr lang="fr-BE" dirty="0" err="1"/>
              <a:t>soort</a:t>
            </a:r>
            <a:r>
              <a:rPr lang="fr-BE" dirty="0"/>
              <a:t> </a:t>
            </a:r>
            <a:r>
              <a:rPr lang="fr-BE" dirty="0" err="1"/>
              <a:t>oefeningen</a:t>
            </a:r>
            <a:r>
              <a:rPr lang="fr-BE" dirty="0"/>
              <a:t> </a:t>
            </a:r>
            <a:r>
              <a:rPr lang="fr-BE" dirty="0" err="1"/>
              <a:t>zijn</a:t>
            </a:r>
            <a:r>
              <a:rPr lang="fr-BE" dirty="0"/>
              <a:t> er? 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C513F657-A776-CFC9-B02B-4E3CFC14C600}"/>
              </a:ext>
            </a:extLst>
          </p:cNvPr>
          <p:cNvSpPr/>
          <p:nvPr/>
        </p:nvSpPr>
        <p:spPr>
          <a:xfrm>
            <a:off x="-349287" y="3429000"/>
            <a:ext cx="12879977" cy="301743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Rectangle: Rounded Corners 3">
            <a:extLst>
              <a:ext uri="{FF2B5EF4-FFF2-40B4-BE49-F238E27FC236}">
                <a16:creationId xmlns:a16="http://schemas.microsoft.com/office/drawing/2014/main" id="{BD8854D6-9F65-D516-B1D2-8DC19B6AA4F6}"/>
              </a:ext>
            </a:extLst>
          </p:cNvPr>
          <p:cNvSpPr/>
          <p:nvPr/>
        </p:nvSpPr>
        <p:spPr>
          <a:xfrm>
            <a:off x="2776826" y="2377989"/>
            <a:ext cx="6627752" cy="809625"/>
          </a:xfrm>
          <a:prstGeom prst="roundRect">
            <a:avLst/>
          </a:prstGeom>
          <a:solidFill>
            <a:srgbClr val="17B79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400" dirty="0" err="1"/>
              <a:t>Brekingsindexen</a:t>
            </a:r>
            <a:r>
              <a:rPr lang="fr-BE" sz="2400" dirty="0"/>
              <a:t> of </a:t>
            </a:r>
            <a:r>
              <a:rPr lang="fr-BE" sz="2400" dirty="0" err="1"/>
              <a:t>hoeken</a:t>
            </a:r>
            <a:r>
              <a:rPr lang="fr-BE" sz="2400" dirty="0"/>
              <a:t> </a:t>
            </a:r>
            <a:r>
              <a:rPr lang="fr-BE" sz="2400" dirty="0" err="1"/>
              <a:t>bepalen</a:t>
            </a:r>
            <a:r>
              <a:rPr lang="fr-BE" sz="2400" dirty="0"/>
              <a:t> 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C5923CD8-A005-409D-D901-DA44C784BE5D}"/>
              </a:ext>
            </a:extLst>
          </p:cNvPr>
          <p:cNvSpPr/>
          <p:nvPr/>
        </p:nvSpPr>
        <p:spPr>
          <a:xfrm>
            <a:off x="2239307" y="2245283"/>
            <a:ext cx="1075038" cy="1075038"/>
          </a:xfrm>
          <a:prstGeom prst="ellipse">
            <a:avLst/>
          </a:prstGeom>
          <a:solidFill>
            <a:srgbClr val="1B31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>
                <a:latin typeface="Moranga" pitchFamily="2" charset="77"/>
              </a:rPr>
              <a:t>1</a:t>
            </a:r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1521380E-726D-6C7F-5853-A370C6A791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4841" y="3428999"/>
            <a:ext cx="4711720" cy="3017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7124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7040B-5D40-94E1-EB8D-7654F91E6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Welke</a:t>
            </a:r>
            <a:r>
              <a:rPr lang="fr-BE" dirty="0"/>
              <a:t> </a:t>
            </a:r>
            <a:r>
              <a:rPr lang="fr-BE" dirty="0" err="1"/>
              <a:t>soort</a:t>
            </a:r>
            <a:r>
              <a:rPr lang="fr-BE" dirty="0"/>
              <a:t> </a:t>
            </a:r>
            <a:r>
              <a:rPr lang="fr-BE" dirty="0" err="1"/>
              <a:t>oefeningen</a:t>
            </a:r>
            <a:r>
              <a:rPr lang="fr-BE" dirty="0"/>
              <a:t> </a:t>
            </a:r>
            <a:r>
              <a:rPr lang="fr-BE" dirty="0" err="1"/>
              <a:t>zijn</a:t>
            </a:r>
            <a:r>
              <a:rPr lang="fr-BE" dirty="0"/>
              <a:t> er?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3F3CD1D-2791-A7DA-1D3D-D316C44F61EC}"/>
              </a:ext>
            </a:extLst>
          </p:cNvPr>
          <p:cNvSpPr/>
          <p:nvPr/>
        </p:nvSpPr>
        <p:spPr>
          <a:xfrm>
            <a:off x="725199" y="3810042"/>
            <a:ext cx="11029616" cy="244263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>
              <a:solidFill>
                <a:srgbClr val="1B3151"/>
              </a:solidFill>
              <a:sym typeface="Wingdings" panose="05000000000000000000" pitchFamily="2" charset="2"/>
            </a:endParaRPr>
          </a:p>
          <a:p>
            <a:pPr algn="ctr"/>
            <a:r>
              <a:rPr lang="fr-BE" dirty="0">
                <a:solidFill>
                  <a:srgbClr val="1B3151"/>
                </a:solidFill>
                <a:sym typeface="Wingdings" panose="05000000000000000000" pitchFamily="2" charset="2"/>
              </a:rPr>
              <a:t>	</a:t>
            </a:r>
            <a:r>
              <a:rPr lang="fr-BE" dirty="0" err="1">
                <a:solidFill>
                  <a:srgbClr val="1B3151"/>
                </a:solidFill>
                <a:sym typeface="Wingdings" panose="05000000000000000000" pitchFamily="2" charset="2"/>
              </a:rPr>
              <a:t>We</a:t>
            </a:r>
            <a:r>
              <a:rPr lang="fr-BE" dirty="0">
                <a:solidFill>
                  <a:srgbClr val="1B3151"/>
                </a:solidFill>
                <a:sym typeface="Wingdings" panose="05000000000000000000" pitchFamily="2" charset="2"/>
              </a:rPr>
              <a:t> </a:t>
            </a:r>
            <a:r>
              <a:rPr lang="fr-BE" dirty="0" err="1">
                <a:solidFill>
                  <a:srgbClr val="1B3151"/>
                </a:solidFill>
                <a:sym typeface="Wingdings" panose="05000000000000000000" pitchFamily="2" charset="2"/>
              </a:rPr>
              <a:t>breken</a:t>
            </a:r>
            <a:r>
              <a:rPr lang="fr-BE" dirty="0">
                <a:solidFill>
                  <a:srgbClr val="1B3151"/>
                </a:solidFill>
                <a:sym typeface="Wingdings" panose="05000000000000000000" pitchFamily="2" charset="2"/>
              </a:rPr>
              <a:t> </a:t>
            </a:r>
            <a:r>
              <a:rPr lang="fr-BE" dirty="0" err="1">
                <a:solidFill>
                  <a:srgbClr val="1B3151"/>
                </a:solidFill>
                <a:sym typeface="Wingdings" panose="05000000000000000000" pitchFamily="2" charset="2"/>
              </a:rPr>
              <a:t>eerst</a:t>
            </a:r>
            <a:r>
              <a:rPr lang="fr-BE" dirty="0">
                <a:solidFill>
                  <a:srgbClr val="1B3151"/>
                </a:solidFill>
                <a:sym typeface="Wingdings" panose="05000000000000000000" pitchFamily="2" charset="2"/>
              </a:rPr>
              <a:t> van </a:t>
            </a:r>
            <a:r>
              <a:rPr lang="fr-BE" dirty="0" err="1">
                <a:solidFill>
                  <a:srgbClr val="1B3151"/>
                </a:solidFill>
                <a:sym typeface="Wingdings" panose="05000000000000000000" pitchFamily="2" charset="2"/>
              </a:rPr>
              <a:t>ijl</a:t>
            </a:r>
            <a:r>
              <a:rPr lang="fr-BE" dirty="0">
                <a:solidFill>
                  <a:srgbClr val="1B3151"/>
                </a:solidFill>
                <a:sym typeface="Wingdings" panose="05000000000000000000" pitchFamily="2" charset="2"/>
              </a:rPr>
              <a:t> </a:t>
            </a:r>
            <a:r>
              <a:rPr lang="fr-BE" dirty="0" err="1">
                <a:solidFill>
                  <a:srgbClr val="1B3151"/>
                </a:solidFill>
                <a:sym typeface="Wingdings" panose="05000000000000000000" pitchFamily="2" charset="2"/>
              </a:rPr>
              <a:t>naar</a:t>
            </a:r>
            <a:r>
              <a:rPr lang="fr-BE" dirty="0">
                <a:solidFill>
                  <a:srgbClr val="1B3151"/>
                </a:solidFill>
                <a:sym typeface="Wingdings" panose="05000000000000000000" pitchFamily="2" charset="2"/>
              </a:rPr>
              <a:t> </a:t>
            </a:r>
            <a:r>
              <a:rPr lang="fr-BE" dirty="0" err="1">
                <a:solidFill>
                  <a:srgbClr val="1B3151"/>
                </a:solidFill>
                <a:sym typeface="Wingdings" panose="05000000000000000000" pitchFamily="2" charset="2"/>
              </a:rPr>
              <a:t>dicht</a:t>
            </a:r>
            <a:r>
              <a:rPr lang="fr-BE" dirty="0">
                <a:solidFill>
                  <a:srgbClr val="1B3151"/>
                </a:solidFill>
                <a:sym typeface="Wingdings" panose="05000000000000000000" pitchFamily="2" charset="2"/>
              </a:rPr>
              <a:t>  </a:t>
            </a:r>
            <a:r>
              <a:rPr lang="fr-BE" dirty="0" err="1">
                <a:solidFill>
                  <a:srgbClr val="1B3151"/>
                </a:solidFill>
                <a:sym typeface="Wingdings" panose="05000000000000000000" pitchFamily="2" charset="2"/>
              </a:rPr>
              <a:t>naar</a:t>
            </a:r>
            <a:r>
              <a:rPr lang="fr-BE" dirty="0">
                <a:solidFill>
                  <a:srgbClr val="1B3151"/>
                </a:solidFill>
                <a:sym typeface="Wingdings" panose="05000000000000000000" pitchFamily="2" charset="2"/>
              </a:rPr>
              <a:t> de </a:t>
            </a:r>
            <a:r>
              <a:rPr lang="fr-BE" dirty="0" err="1">
                <a:solidFill>
                  <a:srgbClr val="1B3151"/>
                </a:solidFill>
                <a:sym typeface="Wingdings" panose="05000000000000000000" pitchFamily="2" charset="2"/>
              </a:rPr>
              <a:t>loodlijn</a:t>
            </a:r>
            <a:r>
              <a:rPr lang="fr-BE" dirty="0">
                <a:solidFill>
                  <a:srgbClr val="1B3151"/>
                </a:solidFill>
                <a:sym typeface="Wingdings" panose="05000000000000000000" pitchFamily="2" charset="2"/>
              </a:rPr>
              <a:t> </a:t>
            </a:r>
            <a:r>
              <a:rPr lang="fr-BE" dirty="0" err="1">
                <a:solidFill>
                  <a:srgbClr val="1B3151"/>
                </a:solidFill>
                <a:sym typeface="Wingdings" panose="05000000000000000000" pitchFamily="2" charset="2"/>
              </a:rPr>
              <a:t>toe</a:t>
            </a:r>
            <a:endParaRPr lang="fr-BE" dirty="0">
              <a:solidFill>
                <a:srgbClr val="1B3151"/>
              </a:solidFill>
              <a:sym typeface="Wingdings" panose="05000000000000000000" pitchFamily="2" charset="2"/>
            </a:endParaRPr>
          </a:p>
          <a:p>
            <a:pPr algn="ctr"/>
            <a:endParaRPr lang="fr-BE" dirty="0">
              <a:solidFill>
                <a:srgbClr val="1B3151"/>
              </a:solidFill>
              <a:sym typeface="Wingdings" panose="05000000000000000000" pitchFamily="2" charset="2"/>
            </a:endParaRPr>
          </a:p>
          <a:p>
            <a:pPr algn="ctr"/>
            <a:r>
              <a:rPr lang="fr-BE" dirty="0" err="1">
                <a:solidFill>
                  <a:srgbClr val="1B3151"/>
                </a:solidFill>
                <a:sym typeface="Wingdings" panose="05000000000000000000" pitchFamily="2" charset="2"/>
              </a:rPr>
              <a:t>Vervolgens</a:t>
            </a:r>
            <a:r>
              <a:rPr lang="fr-BE" dirty="0">
                <a:solidFill>
                  <a:srgbClr val="1B3151"/>
                </a:solidFill>
                <a:sym typeface="Wingdings" panose="05000000000000000000" pitchFamily="2" charset="2"/>
              </a:rPr>
              <a:t> van </a:t>
            </a:r>
            <a:r>
              <a:rPr lang="fr-BE" dirty="0" err="1">
                <a:solidFill>
                  <a:srgbClr val="1B3151"/>
                </a:solidFill>
                <a:sym typeface="Wingdings" panose="05000000000000000000" pitchFamily="2" charset="2"/>
              </a:rPr>
              <a:t>dicht</a:t>
            </a:r>
            <a:r>
              <a:rPr lang="fr-BE" dirty="0">
                <a:solidFill>
                  <a:srgbClr val="1B3151"/>
                </a:solidFill>
                <a:sym typeface="Wingdings" panose="05000000000000000000" pitchFamily="2" charset="2"/>
              </a:rPr>
              <a:t> </a:t>
            </a:r>
            <a:r>
              <a:rPr lang="fr-BE" dirty="0" err="1">
                <a:solidFill>
                  <a:srgbClr val="1B3151"/>
                </a:solidFill>
                <a:sym typeface="Wingdings" panose="05000000000000000000" pitchFamily="2" charset="2"/>
              </a:rPr>
              <a:t>naar</a:t>
            </a:r>
            <a:r>
              <a:rPr lang="fr-BE" dirty="0">
                <a:solidFill>
                  <a:srgbClr val="1B3151"/>
                </a:solidFill>
                <a:sym typeface="Wingdings" panose="05000000000000000000" pitchFamily="2" charset="2"/>
              </a:rPr>
              <a:t> </a:t>
            </a:r>
            <a:r>
              <a:rPr lang="fr-BE" dirty="0" err="1">
                <a:solidFill>
                  <a:srgbClr val="1B3151"/>
                </a:solidFill>
                <a:sym typeface="Wingdings" panose="05000000000000000000" pitchFamily="2" charset="2"/>
              </a:rPr>
              <a:t>ijl</a:t>
            </a:r>
            <a:r>
              <a:rPr lang="fr-BE" dirty="0">
                <a:solidFill>
                  <a:srgbClr val="1B3151"/>
                </a:solidFill>
                <a:sym typeface="Wingdings" panose="05000000000000000000" pitchFamily="2" charset="2"/>
              </a:rPr>
              <a:t>   Van de </a:t>
            </a:r>
            <a:r>
              <a:rPr lang="fr-BE" dirty="0" err="1">
                <a:solidFill>
                  <a:srgbClr val="1B3151"/>
                </a:solidFill>
                <a:sym typeface="Wingdings" panose="05000000000000000000" pitchFamily="2" charset="2"/>
              </a:rPr>
              <a:t>loodlijn</a:t>
            </a:r>
            <a:r>
              <a:rPr lang="fr-BE" dirty="0">
                <a:solidFill>
                  <a:srgbClr val="1B3151"/>
                </a:solidFill>
                <a:sym typeface="Wingdings" panose="05000000000000000000" pitchFamily="2" charset="2"/>
              </a:rPr>
              <a:t> </a:t>
            </a:r>
            <a:r>
              <a:rPr lang="fr-BE" dirty="0" err="1">
                <a:solidFill>
                  <a:srgbClr val="1B3151"/>
                </a:solidFill>
                <a:sym typeface="Wingdings" panose="05000000000000000000" pitchFamily="2" charset="2"/>
              </a:rPr>
              <a:t>weg</a:t>
            </a:r>
            <a:r>
              <a:rPr lang="fr-BE" dirty="0">
                <a:solidFill>
                  <a:srgbClr val="1B3151"/>
                </a:solidFill>
                <a:sym typeface="Wingdings" panose="05000000000000000000" pitchFamily="2" charset="2"/>
              </a:rPr>
              <a:t> </a:t>
            </a:r>
          </a:p>
          <a:p>
            <a:pPr algn="ctr"/>
            <a:endParaRPr lang="fr-BE" dirty="0">
              <a:solidFill>
                <a:srgbClr val="1B3151"/>
              </a:solidFill>
              <a:sym typeface="Wingdings" panose="05000000000000000000" pitchFamily="2" charset="2"/>
            </a:endParaRPr>
          </a:p>
          <a:p>
            <a:pPr algn="ctr"/>
            <a:r>
              <a:rPr lang="fr-BE" dirty="0">
                <a:solidFill>
                  <a:srgbClr val="1B3151"/>
                </a:solidFill>
                <a:sym typeface="Wingdings" panose="05000000000000000000" pitchFamily="2" charset="2"/>
              </a:rPr>
              <a:t>2 kan niet </a:t>
            </a:r>
            <a:r>
              <a:rPr lang="fr-BE" dirty="0" err="1">
                <a:solidFill>
                  <a:srgbClr val="1B3151"/>
                </a:solidFill>
                <a:sym typeface="Wingdings" panose="05000000000000000000" pitchFamily="2" charset="2"/>
              </a:rPr>
              <a:t>want</a:t>
            </a:r>
            <a:r>
              <a:rPr lang="fr-BE" dirty="0">
                <a:solidFill>
                  <a:srgbClr val="1B3151"/>
                </a:solidFill>
                <a:sym typeface="Wingdings" panose="05000000000000000000" pitchFamily="2" charset="2"/>
              </a:rPr>
              <a:t> </a:t>
            </a:r>
            <a:r>
              <a:rPr lang="fr-BE" dirty="0" err="1">
                <a:solidFill>
                  <a:srgbClr val="1B3151"/>
                </a:solidFill>
                <a:sym typeface="Wingdings" panose="05000000000000000000" pitchFamily="2" charset="2"/>
              </a:rPr>
              <a:t>geen</a:t>
            </a:r>
            <a:r>
              <a:rPr lang="fr-BE" dirty="0">
                <a:solidFill>
                  <a:srgbClr val="1B3151"/>
                </a:solidFill>
                <a:sym typeface="Wingdings" panose="05000000000000000000" pitchFamily="2" charset="2"/>
              </a:rPr>
              <a:t> </a:t>
            </a:r>
            <a:r>
              <a:rPr lang="fr-BE" dirty="0" err="1">
                <a:solidFill>
                  <a:srgbClr val="1B3151"/>
                </a:solidFill>
                <a:sym typeface="Wingdings" panose="05000000000000000000" pitchFamily="2" charset="2"/>
              </a:rPr>
              <a:t>breking</a:t>
            </a:r>
            <a:br>
              <a:rPr lang="fr-BE" dirty="0">
                <a:solidFill>
                  <a:srgbClr val="1B3151"/>
                </a:solidFill>
                <a:sym typeface="Wingdings" panose="05000000000000000000" pitchFamily="2" charset="2"/>
              </a:rPr>
            </a:br>
            <a:r>
              <a:rPr lang="fr-BE" dirty="0">
                <a:solidFill>
                  <a:srgbClr val="1B3151"/>
                </a:solidFill>
                <a:sym typeface="Wingdings" panose="05000000000000000000" pitchFamily="2" charset="2"/>
              </a:rPr>
              <a:t>4 kan niet </a:t>
            </a:r>
            <a:r>
              <a:rPr lang="fr-BE" dirty="0" err="1">
                <a:solidFill>
                  <a:srgbClr val="1B3151"/>
                </a:solidFill>
                <a:sym typeface="Wingdings" panose="05000000000000000000" pitchFamily="2" charset="2"/>
              </a:rPr>
              <a:t>want</a:t>
            </a:r>
            <a:r>
              <a:rPr lang="fr-BE" dirty="0">
                <a:solidFill>
                  <a:srgbClr val="1B3151"/>
                </a:solidFill>
                <a:sym typeface="Wingdings" panose="05000000000000000000" pitchFamily="2" charset="2"/>
              </a:rPr>
              <a:t> </a:t>
            </a:r>
            <a:r>
              <a:rPr lang="fr-BE" dirty="0" err="1">
                <a:solidFill>
                  <a:srgbClr val="1B3151"/>
                </a:solidFill>
                <a:sym typeface="Wingdings" panose="05000000000000000000" pitchFamily="2" charset="2"/>
              </a:rPr>
              <a:t>geen</a:t>
            </a:r>
            <a:r>
              <a:rPr lang="fr-BE" dirty="0">
                <a:solidFill>
                  <a:srgbClr val="1B3151"/>
                </a:solidFill>
                <a:sym typeface="Wingdings" panose="05000000000000000000" pitchFamily="2" charset="2"/>
              </a:rPr>
              <a:t> </a:t>
            </a:r>
            <a:r>
              <a:rPr lang="fr-BE" dirty="0" err="1">
                <a:solidFill>
                  <a:srgbClr val="1B3151"/>
                </a:solidFill>
                <a:sym typeface="Wingdings" panose="05000000000000000000" pitchFamily="2" charset="2"/>
              </a:rPr>
              <a:t>tweede</a:t>
            </a:r>
            <a:r>
              <a:rPr lang="fr-BE" dirty="0">
                <a:solidFill>
                  <a:srgbClr val="1B3151"/>
                </a:solidFill>
                <a:sym typeface="Wingdings" panose="05000000000000000000" pitchFamily="2" charset="2"/>
              </a:rPr>
              <a:t> </a:t>
            </a:r>
            <a:r>
              <a:rPr lang="fr-BE" dirty="0" err="1">
                <a:solidFill>
                  <a:srgbClr val="1B3151"/>
                </a:solidFill>
                <a:sym typeface="Wingdings" panose="05000000000000000000" pitchFamily="2" charset="2"/>
              </a:rPr>
              <a:t>breking</a:t>
            </a:r>
            <a:br>
              <a:rPr lang="fr-BE" dirty="0">
                <a:solidFill>
                  <a:srgbClr val="1B3151"/>
                </a:solidFill>
                <a:sym typeface="Wingdings" panose="05000000000000000000" pitchFamily="2" charset="2"/>
              </a:rPr>
            </a:br>
            <a:r>
              <a:rPr lang="fr-BE" dirty="0">
                <a:solidFill>
                  <a:srgbClr val="1B3151"/>
                </a:solidFill>
                <a:sym typeface="Wingdings" panose="05000000000000000000" pitchFamily="2" charset="2"/>
              </a:rPr>
              <a:t>1 </a:t>
            </a:r>
            <a:r>
              <a:rPr lang="fr-BE" dirty="0" err="1">
                <a:solidFill>
                  <a:srgbClr val="1B3151"/>
                </a:solidFill>
                <a:sym typeface="Wingdings" panose="05000000000000000000" pitchFamily="2" charset="2"/>
              </a:rPr>
              <a:t>doet</a:t>
            </a:r>
            <a:r>
              <a:rPr lang="fr-BE" dirty="0">
                <a:solidFill>
                  <a:srgbClr val="1B3151"/>
                </a:solidFill>
                <a:sym typeface="Wingdings" panose="05000000000000000000" pitchFamily="2" charset="2"/>
              </a:rPr>
              <a:t> het </a:t>
            </a:r>
            <a:r>
              <a:rPr lang="fr-BE" dirty="0" err="1">
                <a:solidFill>
                  <a:srgbClr val="1B3151"/>
                </a:solidFill>
                <a:sym typeface="Wingdings" panose="05000000000000000000" pitchFamily="2" charset="2"/>
              </a:rPr>
              <a:t>omgekeerde</a:t>
            </a:r>
            <a:endParaRPr lang="fr-BE" dirty="0">
              <a:solidFill>
                <a:srgbClr val="1B3151"/>
              </a:solidFill>
              <a:sym typeface="Wingdings" panose="05000000000000000000" pitchFamily="2" charset="2"/>
            </a:endParaRPr>
          </a:p>
          <a:p>
            <a:pPr algn="ctr"/>
            <a:r>
              <a:rPr lang="fr-BE" dirty="0">
                <a:solidFill>
                  <a:srgbClr val="1B3151"/>
                </a:solidFill>
                <a:sym typeface="Wingdings" panose="05000000000000000000" pitchFamily="2" charset="2"/>
              </a:rPr>
              <a:t>3 </a:t>
            </a:r>
            <a:r>
              <a:rPr lang="fr-BE" dirty="0" err="1">
                <a:solidFill>
                  <a:srgbClr val="1B3151"/>
                </a:solidFill>
                <a:sym typeface="Wingdings" panose="05000000000000000000" pitchFamily="2" charset="2"/>
              </a:rPr>
              <a:t>is</a:t>
            </a:r>
            <a:r>
              <a:rPr lang="fr-BE" dirty="0">
                <a:solidFill>
                  <a:srgbClr val="1B3151"/>
                </a:solidFill>
                <a:sym typeface="Wingdings" panose="05000000000000000000" pitchFamily="2" charset="2"/>
              </a:rPr>
              <a:t> </a:t>
            </a:r>
            <a:r>
              <a:rPr lang="fr-BE" dirty="0" err="1">
                <a:solidFill>
                  <a:srgbClr val="1B3151"/>
                </a:solidFill>
                <a:sym typeface="Wingdings" panose="05000000000000000000" pitchFamily="2" charset="2"/>
              </a:rPr>
              <a:t>juist</a:t>
            </a:r>
            <a:r>
              <a:rPr lang="fr-BE" dirty="0">
                <a:solidFill>
                  <a:srgbClr val="1B3151"/>
                </a:solidFill>
                <a:sym typeface="Wingdings" panose="05000000000000000000" pitchFamily="2" charset="2"/>
              </a:rPr>
              <a:t> </a:t>
            </a:r>
          </a:p>
          <a:p>
            <a:pPr algn="ctr"/>
            <a:endParaRPr lang="fr-BE" dirty="0">
              <a:solidFill>
                <a:srgbClr val="1B3151"/>
              </a:solidFill>
              <a:latin typeface="Nunito" pitchFamily="2" charset="77"/>
              <a:sym typeface="Wingdings" panose="05000000000000000000" pitchFamily="2" charset="2"/>
            </a:endParaRPr>
          </a:p>
          <a:p>
            <a:pPr algn="ctr"/>
            <a:r>
              <a:rPr lang="fr-BE" dirty="0">
                <a:solidFill>
                  <a:srgbClr val="1B3151"/>
                </a:solidFill>
                <a:latin typeface="Nunito" pitchFamily="2" charset="77"/>
                <a:sym typeface="Wingdings" panose="05000000000000000000" pitchFamily="2" charset="2"/>
              </a:rPr>
              <a:t> </a:t>
            </a:r>
            <a:r>
              <a:rPr lang="fr-BE" b="1" dirty="0" err="1">
                <a:solidFill>
                  <a:schemeClr val="accent1"/>
                </a:solidFill>
                <a:latin typeface="Nunito" pitchFamily="2" charset="77"/>
                <a:sym typeface="Wingdings" panose="05000000000000000000" pitchFamily="2" charset="2"/>
              </a:rPr>
              <a:t>Antwoord</a:t>
            </a:r>
            <a:r>
              <a:rPr lang="fr-BE" b="1" dirty="0">
                <a:solidFill>
                  <a:schemeClr val="accent1"/>
                </a:solidFill>
                <a:latin typeface="Nunito" pitchFamily="2" charset="77"/>
                <a:sym typeface="Wingdings" panose="05000000000000000000" pitchFamily="2" charset="2"/>
              </a:rPr>
              <a:t> C</a:t>
            </a:r>
            <a:endParaRPr lang="fr-BE" dirty="0">
              <a:solidFill>
                <a:srgbClr val="1B3151"/>
              </a:solidFill>
            </a:endParaRPr>
          </a:p>
        </p:txBody>
      </p:sp>
      <p:sp>
        <p:nvSpPr>
          <p:cNvPr id="6" name="Rectangle: Rounded Corners 3">
            <a:extLst>
              <a:ext uri="{FF2B5EF4-FFF2-40B4-BE49-F238E27FC236}">
                <a16:creationId xmlns:a16="http://schemas.microsoft.com/office/drawing/2014/main" id="{BB21E3B2-5DDE-5514-13BA-1748A66290D4}"/>
              </a:ext>
            </a:extLst>
          </p:cNvPr>
          <p:cNvSpPr/>
          <p:nvPr/>
        </p:nvSpPr>
        <p:spPr>
          <a:xfrm>
            <a:off x="1063728" y="2238334"/>
            <a:ext cx="6627752" cy="809625"/>
          </a:xfrm>
          <a:prstGeom prst="roundRect">
            <a:avLst/>
          </a:prstGeom>
          <a:solidFill>
            <a:srgbClr val="17B79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400" dirty="0" err="1"/>
              <a:t>Brekingsindexen</a:t>
            </a:r>
            <a:r>
              <a:rPr lang="fr-BE" sz="2400" dirty="0"/>
              <a:t> of </a:t>
            </a:r>
            <a:r>
              <a:rPr lang="fr-BE" sz="2400" dirty="0" err="1"/>
              <a:t>hoeken</a:t>
            </a:r>
            <a:r>
              <a:rPr lang="fr-BE" sz="2400" dirty="0"/>
              <a:t> </a:t>
            </a:r>
            <a:r>
              <a:rPr lang="fr-BE" sz="2400" dirty="0" err="1"/>
              <a:t>bepalen</a:t>
            </a:r>
            <a:r>
              <a:rPr lang="fr-BE" sz="2400" dirty="0"/>
              <a:t> 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8B2B2556-0C4A-F98A-5998-AF7CDBC7CD21}"/>
              </a:ext>
            </a:extLst>
          </p:cNvPr>
          <p:cNvSpPr/>
          <p:nvPr/>
        </p:nvSpPr>
        <p:spPr>
          <a:xfrm>
            <a:off x="526209" y="2105628"/>
            <a:ext cx="1075038" cy="1075038"/>
          </a:xfrm>
          <a:prstGeom prst="ellipse">
            <a:avLst/>
          </a:prstGeom>
          <a:solidFill>
            <a:srgbClr val="1B31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>
                <a:latin typeface="Moranga" pitchFamily="2" charset="77"/>
              </a:rPr>
              <a:t>1</a:t>
            </a:r>
          </a:p>
        </p:txBody>
      </p:sp>
      <p:sp>
        <p:nvSpPr>
          <p:cNvPr id="9" name="Rectangle: Rounded Corners 3">
            <a:extLst>
              <a:ext uri="{FF2B5EF4-FFF2-40B4-BE49-F238E27FC236}">
                <a16:creationId xmlns:a16="http://schemas.microsoft.com/office/drawing/2014/main" id="{77C44CE7-310E-AB22-A7F0-0C5936D0DAC8}"/>
              </a:ext>
            </a:extLst>
          </p:cNvPr>
          <p:cNvSpPr/>
          <p:nvPr/>
        </p:nvSpPr>
        <p:spPr>
          <a:xfrm>
            <a:off x="7069568" y="1643027"/>
            <a:ext cx="4535942" cy="2005441"/>
          </a:xfrm>
          <a:prstGeom prst="roundRect">
            <a:avLst/>
          </a:prstGeom>
          <a:solidFill>
            <a:srgbClr val="1B3151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b="1" dirty="0">
                <a:latin typeface="Moranga Bold" pitchFamily="2" charset="77"/>
              </a:rPr>
              <a:t>GEGEVENS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 err="1"/>
              <a:t>We</a:t>
            </a:r>
            <a:r>
              <a:rPr lang="fr-BE" dirty="0"/>
              <a:t> </a:t>
            </a:r>
            <a:r>
              <a:rPr lang="fr-BE" dirty="0" err="1"/>
              <a:t>hebben</a:t>
            </a:r>
            <a:r>
              <a:rPr lang="fr-BE" dirty="0"/>
              <a:t> </a:t>
            </a:r>
            <a:r>
              <a:rPr lang="fr-BE" dirty="0" err="1"/>
              <a:t>twee</a:t>
            </a:r>
            <a:r>
              <a:rPr lang="fr-BE" dirty="0"/>
              <a:t> </a:t>
            </a:r>
            <a:r>
              <a:rPr lang="fr-BE" dirty="0" err="1"/>
              <a:t>brekingen</a:t>
            </a:r>
            <a:r>
              <a:rPr lang="fr-BE" dirty="0"/>
              <a:t> </a:t>
            </a:r>
            <a:br>
              <a:rPr lang="fr-BE" dirty="0"/>
            </a:br>
            <a:r>
              <a:rPr lang="fr-BE" sz="1050" dirty="0">
                <a:solidFill>
                  <a:schemeClr val="accent1"/>
                </a:solidFill>
              </a:rPr>
              <a:t>h</a:t>
            </a:r>
            <a:endParaRPr lang="fr-BE" dirty="0">
              <a:solidFill>
                <a:schemeClr val="accent1"/>
              </a:solidFill>
            </a:endParaRPr>
          </a:p>
          <a:p>
            <a:r>
              <a:rPr lang="fr-BE" b="1" dirty="0">
                <a:latin typeface="Moranga Bold" pitchFamily="2" charset="77"/>
              </a:rPr>
              <a:t>GEVRAAGD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 err="1"/>
              <a:t>Welke</a:t>
            </a:r>
            <a:r>
              <a:rPr lang="fr-BE" dirty="0"/>
              <a:t> </a:t>
            </a:r>
            <a:r>
              <a:rPr lang="fr-BE" dirty="0" err="1"/>
              <a:t>straling</a:t>
            </a:r>
            <a:r>
              <a:rPr lang="fr-BE" dirty="0"/>
              <a:t> </a:t>
            </a:r>
            <a:r>
              <a:rPr lang="fr-BE" dirty="0" err="1"/>
              <a:t>komt</a:t>
            </a:r>
            <a:r>
              <a:rPr lang="fr-BE" dirty="0"/>
              <a:t> </a:t>
            </a:r>
            <a:r>
              <a:rPr lang="fr-BE" dirty="0" err="1"/>
              <a:t>uit</a:t>
            </a:r>
            <a:r>
              <a:rPr lang="fr-BE" dirty="0"/>
              <a:t> het </a:t>
            </a:r>
            <a:r>
              <a:rPr lang="fr-BE" dirty="0" err="1"/>
              <a:t>plaatje</a:t>
            </a:r>
            <a:r>
              <a:rPr lang="fr-B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408999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7040B-5D40-94E1-EB8D-7654F91E6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Welke</a:t>
            </a:r>
            <a:r>
              <a:rPr lang="fr-BE" dirty="0"/>
              <a:t> </a:t>
            </a:r>
            <a:r>
              <a:rPr lang="fr-BE" dirty="0" err="1"/>
              <a:t>soort</a:t>
            </a:r>
            <a:r>
              <a:rPr lang="fr-BE" dirty="0"/>
              <a:t> </a:t>
            </a:r>
            <a:r>
              <a:rPr lang="fr-BE" dirty="0" err="1"/>
              <a:t>oefeningen</a:t>
            </a:r>
            <a:r>
              <a:rPr lang="fr-BE" dirty="0"/>
              <a:t> </a:t>
            </a:r>
            <a:r>
              <a:rPr lang="fr-BE" dirty="0" err="1"/>
              <a:t>zijn</a:t>
            </a:r>
            <a:r>
              <a:rPr lang="fr-BE" dirty="0"/>
              <a:t> er?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74B8FF6-DE03-486B-02DA-7F54DBC911AF}"/>
              </a:ext>
            </a:extLst>
          </p:cNvPr>
          <p:cNvSpPr/>
          <p:nvPr/>
        </p:nvSpPr>
        <p:spPr>
          <a:xfrm>
            <a:off x="2776826" y="2377989"/>
            <a:ext cx="6627752" cy="809625"/>
          </a:xfrm>
          <a:prstGeom prst="roundRect">
            <a:avLst/>
          </a:prstGeom>
          <a:solidFill>
            <a:srgbClr val="17B79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400" dirty="0" err="1"/>
              <a:t>Beeld</a:t>
            </a:r>
            <a:r>
              <a:rPr lang="fr-BE" sz="2400" dirty="0"/>
              <a:t> </a:t>
            </a:r>
            <a:r>
              <a:rPr lang="fr-BE" sz="2400" dirty="0" err="1"/>
              <a:t>beschrijven</a:t>
            </a:r>
            <a:endParaRPr lang="fr-BE" sz="2400" dirty="0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71DCAB8B-667D-5567-7554-F1FDF89694D9}"/>
              </a:ext>
            </a:extLst>
          </p:cNvPr>
          <p:cNvSpPr/>
          <p:nvPr/>
        </p:nvSpPr>
        <p:spPr>
          <a:xfrm>
            <a:off x="2239307" y="2245283"/>
            <a:ext cx="1075038" cy="1075038"/>
          </a:xfrm>
          <a:prstGeom prst="ellipse">
            <a:avLst/>
          </a:prstGeom>
          <a:solidFill>
            <a:srgbClr val="1B31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>
                <a:latin typeface="Moranga" pitchFamily="2" charset="77"/>
              </a:rPr>
              <a:t>2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32841FE6-6955-A8D0-0812-4BB3F8CC2DD6}"/>
              </a:ext>
            </a:extLst>
          </p:cNvPr>
          <p:cNvSpPr/>
          <p:nvPr/>
        </p:nvSpPr>
        <p:spPr>
          <a:xfrm>
            <a:off x="-349287" y="3429000"/>
            <a:ext cx="12879977" cy="301743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D4166E27-C428-F961-BC7F-F7177A7CFA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6781" y="3440757"/>
            <a:ext cx="4538438" cy="2950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9133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7040B-5D40-94E1-EB8D-7654F91E6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Welke</a:t>
            </a:r>
            <a:r>
              <a:rPr lang="fr-BE" dirty="0"/>
              <a:t> </a:t>
            </a:r>
            <a:r>
              <a:rPr lang="fr-BE" dirty="0" err="1"/>
              <a:t>soort</a:t>
            </a:r>
            <a:r>
              <a:rPr lang="fr-BE" dirty="0"/>
              <a:t> </a:t>
            </a:r>
            <a:r>
              <a:rPr lang="fr-BE" dirty="0" err="1"/>
              <a:t>oefeningen</a:t>
            </a:r>
            <a:r>
              <a:rPr lang="fr-BE" dirty="0"/>
              <a:t> </a:t>
            </a:r>
            <a:r>
              <a:rPr lang="fr-BE" dirty="0" err="1"/>
              <a:t>zijn</a:t>
            </a:r>
            <a:r>
              <a:rPr lang="fr-BE" dirty="0"/>
              <a:t> er?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3849E10-FF75-C725-E130-0C890AEC316E}"/>
              </a:ext>
            </a:extLst>
          </p:cNvPr>
          <p:cNvSpPr/>
          <p:nvPr/>
        </p:nvSpPr>
        <p:spPr>
          <a:xfrm>
            <a:off x="824089" y="3907583"/>
            <a:ext cx="10930725" cy="261477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err="1">
                <a:solidFill>
                  <a:srgbClr val="1B3151"/>
                </a:solidFill>
              </a:rPr>
              <a:t>Uit</a:t>
            </a:r>
            <a:r>
              <a:rPr lang="fr-BE" dirty="0">
                <a:solidFill>
                  <a:srgbClr val="1B3151"/>
                </a:solidFill>
              </a:rPr>
              <a:t> het </a:t>
            </a:r>
            <a:r>
              <a:rPr lang="fr-BE" dirty="0" err="1">
                <a:solidFill>
                  <a:srgbClr val="1B3151"/>
                </a:solidFill>
              </a:rPr>
              <a:t>hoofd</a:t>
            </a:r>
            <a:r>
              <a:rPr lang="fr-BE" dirty="0">
                <a:solidFill>
                  <a:srgbClr val="1B3151"/>
                </a:solidFill>
              </a:rPr>
              <a:t> te </a:t>
            </a:r>
            <a:r>
              <a:rPr lang="fr-BE" dirty="0" err="1">
                <a:solidFill>
                  <a:srgbClr val="1B3151"/>
                </a:solidFill>
              </a:rPr>
              <a:t>kennen</a:t>
            </a:r>
            <a:r>
              <a:rPr lang="fr-BE" dirty="0">
                <a:solidFill>
                  <a:srgbClr val="1B3151"/>
                </a:solidFill>
              </a:rPr>
              <a:t>: </a:t>
            </a:r>
            <a:r>
              <a:rPr lang="fr-BE" dirty="0" err="1">
                <a:solidFill>
                  <a:srgbClr val="1B3151"/>
                </a:solidFill>
              </a:rPr>
              <a:t>tussen</a:t>
            </a:r>
            <a:r>
              <a:rPr lang="fr-BE" dirty="0">
                <a:solidFill>
                  <a:srgbClr val="1B3151"/>
                </a:solidFill>
              </a:rPr>
              <a:t> </a:t>
            </a:r>
            <a:r>
              <a:rPr lang="fr-BE" dirty="0" err="1">
                <a:solidFill>
                  <a:srgbClr val="1B3151"/>
                </a:solidFill>
              </a:rPr>
              <a:t>brandpunt</a:t>
            </a:r>
            <a:r>
              <a:rPr lang="fr-BE" dirty="0">
                <a:solidFill>
                  <a:srgbClr val="1B3151"/>
                </a:solidFill>
              </a:rPr>
              <a:t> en </a:t>
            </a:r>
            <a:r>
              <a:rPr lang="fr-BE" dirty="0" err="1">
                <a:solidFill>
                  <a:srgbClr val="1B3151"/>
                </a:solidFill>
              </a:rPr>
              <a:t>lens</a:t>
            </a:r>
            <a:r>
              <a:rPr lang="fr-BE" dirty="0">
                <a:solidFill>
                  <a:srgbClr val="1B3151"/>
                </a:solidFill>
              </a:rPr>
              <a:t> </a:t>
            </a:r>
            <a:r>
              <a:rPr lang="fr-BE" dirty="0" err="1">
                <a:solidFill>
                  <a:srgbClr val="1B3151"/>
                </a:solidFill>
              </a:rPr>
              <a:t>geeft</a:t>
            </a:r>
            <a:r>
              <a:rPr lang="fr-BE" dirty="0">
                <a:solidFill>
                  <a:srgbClr val="1B3151"/>
                </a:solidFill>
              </a:rPr>
              <a:t> </a:t>
            </a:r>
            <a:r>
              <a:rPr lang="fr-BE" dirty="0" err="1">
                <a:solidFill>
                  <a:srgbClr val="1B3151"/>
                </a:solidFill>
              </a:rPr>
              <a:t>bij</a:t>
            </a:r>
            <a:r>
              <a:rPr lang="fr-BE" dirty="0">
                <a:solidFill>
                  <a:srgbClr val="1B3151"/>
                </a:solidFill>
              </a:rPr>
              <a:t> </a:t>
            </a:r>
            <a:r>
              <a:rPr lang="fr-BE" dirty="0" err="1">
                <a:solidFill>
                  <a:srgbClr val="1B3151"/>
                </a:solidFill>
              </a:rPr>
              <a:t>een</a:t>
            </a:r>
            <a:r>
              <a:rPr lang="fr-BE" dirty="0">
                <a:solidFill>
                  <a:srgbClr val="1B3151"/>
                </a:solidFill>
              </a:rPr>
              <a:t> </a:t>
            </a:r>
            <a:r>
              <a:rPr lang="fr-BE" dirty="0" err="1">
                <a:solidFill>
                  <a:srgbClr val="1B3151"/>
                </a:solidFill>
              </a:rPr>
              <a:t>bolle</a:t>
            </a:r>
            <a:r>
              <a:rPr lang="fr-BE" dirty="0">
                <a:solidFill>
                  <a:srgbClr val="1B3151"/>
                </a:solidFill>
              </a:rPr>
              <a:t> </a:t>
            </a:r>
            <a:r>
              <a:rPr lang="fr-BE" dirty="0" err="1">
                <a:solidFill>
                  <a:srgbClr val="1B3151"/>
                </a:solidFill>
              </a:rPr>
              <a:t>lens</a:t>
            </a:r>
            <a:r>
              <a:rPr lang="fr-BE" dirty="0">
                <a:solidFill>
                  <a:srgbClr val="1B3151"/>
                </a:solidFill>
              </a:rPr>
              <a:t> </a:t>
            </a:r>
            <a:r>
              <a:rPr lang="fr-BE" dirty="0" err="1">
                <a:solidFill>
                  <a:srgbClr val="1B3151"/>
                </a:solidFill>
              </a:rPr>
              <a:t>altijd</a:t>
            </a:r>
            <a:r>
              <a:rPr lang="fr-BE" dirty="0">
                <a:solidFill>
                  <a:srgbClr val="1B3151"/>
                </a:solidFill>
              </a:rPr>
              <a:t> </a:t>
            </a:r>
            <a:r>
              <a:rPr lang="fr-BE" dirty="0" err="1">
                <a:solidFill>
                  <a:srgbClr val="1B3151"/>
                </a:solidFill>
              </a:rPr>
              <a:t>een</a:t>
            </a:r>
            <a:r>
              <a:rPr lang="fr-BE" dirty="0">
                <a:solidFill>
                  <a:srgbClr val="1B3151"/>
                </a:solidFill>
              </a:rPr>
              <a:t> </a:t>
            </a:r>
            <a:r>
              <a:rPr lang="fr-BE" dirty="0" err="1">
                <a:solidFill>
                  <a:srgbClr val="1B3151"/>
                </a:solidFill>
              </a:rPr>
              <a:t>virtueel</a:t>
            </a:r>
            <a:r>
              <a:rPr lang="fr-BE" dirty="0">
                <a:solidFill>
                  <a:srgbClr val="1B3151"/>
                </a:solidFill>
              </a:rPr>
              <a:t> </a:t>
            </a:r>
            <a:r>
              <a:rPr lang="fr-BE" dirty="0" err="1">
                <a:solidFill>
                  <a:srgbClr val="1B3151"/>
                </a:solidFill>
              </a:rPr>
              <a:t>beeld</a:t>
            </a:r>
            <a:r>
              <a:rPr lang="fr-BE" dirty="0">
                <a:solidFill>
                  <a:srgbClr val="1B3151"/>
                </a:solidFill>
              </a:rPr>
              <a:t> </a:t>
            </a:r>
            <a:r>
              <a:rPr lang="fr-BE" dirty="0" err="1">
                <a:solidFill>
                  <a:srgbClr val="1B3151"/>
                </a:solidFill>
              </a:rPr>
              <a:t>dat</a:t>
            </a:r>
            <a:r>
              <a:rPr lang="fr-BE" dirty="0">
                <a:solidFill>
                  <a:srgbClr val="1B3151"/>
                </a:solidFill>
              </a:rPr>
              <a:t> </a:t>
            </a:r>
            <a:r>
              <a:rPr lang="fr-BE" dirty="0" err="1">
                <a:solidFill>
                  <a:srgbClr val="1B3151"/>
                </a:solidFill>
              </a:rPr>
              <a:t>groter</a:t>
            </a:r>
            <a:r>
              <a:rPr lang="fr-BE" dirty="0">
                <a:solidFill>
                  <a:srgbClr val="1B3151"/>
                </a:solidFill>
              </a:rPr>
              <a:t> </a:t>
            </a:r>
            <a:r>
              <a:rPr lang="fr-BE" dirty="0" err="1">
                <a:solidFill>
                  <a:srgbClr val="1B3151"/>
                </a:solidFill>
              </a:rPr>
              <a:t>is</a:t>
            </a:r>
            <a:r>
              <a:rPr lang="fr-BE" dirty="0">
                <a:solidFill>
                  <a:srgbClr val="1B3151"/>
                </a:solidFill>
              </a:rPr>
              <a:t>. </a:t>
            </a:r>
            <a:br>
              <a:rPr lang="fr-BE" dirty="0">
                <a:solidFill>
                  <a:srgbClr val="1B3151"/>
                </a:solidFill>
              </a:rPr>
            </a:br>
            <a:br>
              <a:rPr lang="fr-BE" dirty="0">
                <a:solidFill>
                  <a:srgbClr val="1B3151"/>
                </a:solidFill>
              </a:rPr>
            </a:br>
            <a:r>
              <a:rPr lang="fr-BE" dirty="0">
                <a:solidFill>
                  <a:srgbClr val="1B3151"/>
                </a:solidFill>
              </a:rPr>
              <a:t>Niet </a:t>
            </a:r>
            <a:r>
              <a:rPr lang="fr-BE" dirty="0" err="1">
                <a:solidFill>
                  <a:srgbClr val="1B3151"/>
                </a:solidFill>
              </a:rPr>
              <a:t>uit</a:t>
            </a:r>
            <a:r>
              <a:rPr lang="fr-BE" dirty="0">
                <a:solidFill>
                  <a:srgbClr val="1B3151"/>
                </a:solidFill>
              </a:rPr>
              <a:t> het </a:t>
            </a:r>
            <a:r>
              <a:rPr lang="fr-BE" dirty="0" err="1">
                <a:solidFill>
                  <a:srgbClr val="1B3151"/>
                </a:solidFill>
              </a:rPr>
              <a:t>hoofd</a:t>
            </a:r>
            <a:r>
              <a:rPr lang="fr-BE" dirty="0">
                <a:solidFill>
                  <a:srgbClr val="1B3151"/>
                </a:solidFill>
              </a:rPr>
              <a:t>: </a:t>
            </a:r>
            <a:r>
              <a:rPr lang="fr-BE" dirty="0" err="1">
                <a:solidFill>
                  <a:srgbClr val="1B3151"/>
                </a:solidFill>
              </a:rPr>
              <a:t>tekenen</a:t>
            </a:r>
            <a:r>
              <a:rPr lang="fr-BE" dirty="0">
                <a:solidFill>
                  <a:srgbClr val="1B3151"/>
                </a:solidFill>
              </a:rPr>
              <a:t>. </a:t>
            </a:r>
          </a:p>
          <a:p>
            <a:pPr algn="ctr"/>
            <a:endParaRPr lang="fr-BE" dirty="0">
              <a:solidFill>
                <a:srgbClr val="1B3151"/>
              </a:solidFill>
            </a:endParaRPr>
          </a:p>
          <a:p>
            <a:pPr algn="ctr"/>
            <a:endParaRPr lang="fr-BE" dirty="0">
              <a:solidFill>
                <a:srgbClr val="1B3151"/>
              </a:solidFill>
            </a:endParaRPr>
          </a:p>
          <a:p>
            <a:pPr algn="ctr"/>
            <a:endParaRPr lang="fr-BE" dirty="0">
              <a:solidFill>
                <a:srgbClr val="1B3151"/>
              </a:solidFill>
            </a:endParaRPr>
          </a:p>
          <a:p>
            <a:pPr algn="ctr"/>
            <a:endParaRPr lang="fr-BE" dirty="0">
              <a:solidFill>
                <a:srgbClr val="1B3151"/>
              </a:solidFill>
            </a:endParaRPr>
          </a:p>
          <a:p>
            <a:pPr algn="ctr"/>
            <a:endParaRPr lang="fr-BE" dirty="0">
              <a:solidFill>
                <a:srgbClr val="1B3151"/>
              </a:solidFill>
            </a:endParaRPr>
          </a:p>
          <a:p>
            <a:pPr algn="ctr"/>
            <a:r>
              <a:rPr lang="fr-BE" dirty="0" err="1">
                <a:solidFill>
                  <a:srgbClr val="1B3151"/>
                </a:solidFill>
              </a:rPr>
              <a:t>Virtueel</a:t>
            </a:r>
            <a:r>
              <a:rPr lang="fr-BE" dirty="0">
                <a:solidFill>
                  <a:srgbClr val="1B3151"/>
                </a:solidFill>
              </a:rPr>
              <a:t>, </a:t>
            </a:r>
            <a:r>
              <a:rPr lang="fr-BE" dirty="0" err="1">
                <a:solidFill>
                  <a:srgbClr val="1B3151"/>
                </a:solidFill>
              </a:rPr>
              <a:t>rechtopstaand</a:t>
            </a:r>
            <a:r>
              <a:rPr lang="fr-BE" dirty="0">
                <a:solidFill>
                  <a:srgbClr val="1B3151"/>
                </a:solidFill>
              </a:rPr>
              <a:t> en </a:t>
            </a:r>
            <a:r>
              <a:rPr lang="fr-BE" dirty="0" err="1">
                <a:solidFill>
                  <a:srgbClr val="1B3151"/>
                </a:solidFill>
              </a:rPr>
              <a:t>groter</a:t>
            </a:r>
            <a:r>
              <a:rPr lang="fr-BE" dirty="0">
                <a:solidFill>
                  <a:srgbClr val="1B3151"/>
                </a:solidFill>
              </a:rPr>
              <a:t>. </a:t>
            </a:r>
            <a:r>
              <a:rPr lang="fr-BE" dirty="0">
                <a:solidFill>
                  <a:srgbClr val="1B3151"/>
                </a:solidFill>
                <a:latin typeface="Nunito" pitchFamily="2" charset="77"/>
                <a:sym typeface="Wingdings" panose="05000000000000000000" pitchFamily="2" charset="2"/>
              </a:rPr>
              <a:t> </a:t>
            </a:r>
            <a:r>
              <a:rPr lang="fr-BE" b="1" dirty="0" err="1">
                <a:solidFill>
                  <a:schemeClr val="accent1"/>
                </a:solidFill>
                <a:latin typeface="Nunito" pitchFamily="2" charset="77"/>
                <a:sym typeface="Wingdings" panose="05000000000000000000" pitchFamily="2" charset="2"/>
              </a:rPr>
              <a:t>Antwoord</a:t>
            </a:r>
            <a:r>
              <a:rPr lang="fr-BE" b="1" dirty="0">
                <a:solidFill>
                  <a:schemeClr val="accent1"/>
                </a:solidFill>
                <a:latin typeface="Nunito" pitchFamily="2" charset="77"/>
                <a:sym typeface="Wingdings" panose="05000000000000000000" pitchFamily="2" charset="2"/>
              </a:rPr>
              <a:t> C</a:t>
            </a:r>
            <a:endParaRPr lang="fr-BE" dirty="0">
              <a:solidFill>
                <a:srgbClr val="1B3151"/>
              </a:solidFill>
            </a:endParaRPr>
          </a:p>
          <a:p>
            <a:pPr algn="ctr"/>
            <a:endParaRPr lang="fr-BE" dirty="0">
              <a:solidFill>
                <a:srgbClr val="1B315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C099CEA-61D9-0AE5-6866-37F984305D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3423" y="4758921"/>
            <a:ext cx="2372056" cy="1209844"/>
          </a:xfrm>
          <a:prstGeom prst="rect">
            <a:avLst/>
          </a:prstGeom>
        </p:spPr>
      </p:pic>
      <p:sp>
        <p:nvSpPr>
          <p:cNvPr id="3" name="Rectangle: Rounded Corners 3">
            <a:extLst>
              <a:ext uri="{FF2B5EF4-FFF2-40B4-BE49-F238E27FC236}">
                <a16:creationId xmlns:a16="http://schemas.microsoft.com/office/drawing/2014/main" id="{98D3FF87-473C-4B55-0051-C4CB0B6C8D30}"/>
              </a:ext>
            </a:extLst>
          </p:cNvPr>
          <p:cNvSpPr/>
          <p:nvPr/>
        </p:nvSpPr>
        <p:spPr>
          <a:xfrm>
            <a:off x="1063728" y="2238334"/>
            <a:ext cx="6627752" cy="809625"/>
          </a:xfrm>
          <a:prstGeom prst="roundRect">
            <a:avLst/>
          </a:prstGeom>
          <a:solidFill>
            <a:srgbClr val="17B79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400" dirty="0" err="1"/>
              <a:t>Beeld</a:t>
            </a:r>
            <a:r>
              <a:rPr lang="fr-BE" sz="2400" dirty="0"/>
              <a:t> </a:t>
            </a:r>
            <a:r>
              <a:rPr lang="fr-BE" sz="2400" dirty="0" err="1"/>
              <a:t>beschrijven</a:t>
            </a:r>
            <a:endParaRPr lang="fr-BE" sz="2400" dirty="0"/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F562FA27-65DC-F26F-B017-02FBE82A6A53}"/>
              </a:ext>
            </a:extLst>
          </p:cNvPr>
          <p:cNvSpPr/>
          <p:nvPr/>
        </p:nvSpPr>
        <p:spPr>
          <a:xfrm>
            <a:off x="526209" y="2105628"/>
            <a:ext cx="1075038" cy="1075038"/>
          </a:xfrm>
          <a:prstGeom prst="ellipse">
            <a:avLst/>
          </a:prstGeom>
          <a:solidFill>
            <a:srgbClr val="1B31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>
                <a:latin typeface="Moranga" pitchFamily="2" charset="77"/>
              </a:rPr>
              <a:t>2</a:t>
            </a:r>
          </a:p>
        </p:txBody>
      </p:sp>
      <p:sp>
        <p:nvSpPr>
          <p:cNvPr id="8" name="Rectangle: Rounded Corners 3">
            <a:extLst>
              <a:ext uri="{FF2B5EF4-FFF2-40B4-BE49-F238E27FC236}">
                <a16:creationId xmlns:a16="http://schemas.microsoft.com/office/drawing/2014/main" id="{867B4AC5-F7C6-7488-B40E-86F88C30B88B}"/>
              </a:ext>
            </a:extLst>
          </p:cNvPr>
          <p:cNvSpPr/>
          <p:nvPr/>
        </p:nvSpPr>
        <p:spPr>
          <a:xfrm>
            <a:off x="7069568" y="1643027"/>
            <a:ext cx="4535942" cy="2005441"/>
          </a:xfrm>
          <a:prstGeom prst="roundRect">
            <a:avLst/>
          </a:prstGeom>
          <a:solidFill>
            <a:srgbClr val="1B3151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b="1" dirty="0">
                <a:latin typeface="Moranga Bold" pitchFamily="2" charset="77"/>
              </a:rPr>
              <a:t>GEGEVENS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/>
              <a:t>v &lt; f </a:t>
            </a:r>
            <a:br>
              <a:rPr lang="fr-BE" dirty="0"/>
            </a:br>
            <a:r>
              <a:rPr lang="fr-BE" sz="1050" dirty="0">
                <a:solidFill>
                  <a:schemeClr val="accent1"/>
                </a:solidFill>
              </a:rPr>
              <a:t>h</a:t>
            </a:r>
            <a:endParaRPr lang="fr-BE" dirty="0">
              <a:solidFill>
                <a:schemeClr val="accent1"/>
              </a:solidFill>
            </a:endParaRPr>
          </a:p>
          <a:p>
            <a:r>
              <a:rPr lang="fr-BE" b="1" dirty="0">
                <a:latin typeface="Moranga Bold" pitchFamily="2" charset="77"/>
              </a:rPr>
              <a:t>GEVRAAGD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 err="1"/>
              <a:t>Welk</a:t>
            </a:r>
            <a:r>
              <a:rPr lang="fr-BE" dirty="0"/>
              <a:t> </a:t>
            </a:r>
            <a:r>
              <a:rPr lang="fr-BE" dirty="0" err="1"/>
              <a:t>beeld</a:t>
            </a:r>
            <a:r>
              <a:rPr lang="fr-BE" dirty="0"/>
              <a:t> </a:t>
            </a:r>
            <a:r>
              <a:rPr lang="fr-BE" dirty="0" err="1"/>
              <a:t>wordt</a:t>
            </a:r>
            <a:r>
              <a:rPr lang="fr-BE" dirty="0"/>
              <a:t> </a:t>
            </a:r>
            <a:r>
              <a:rPr lang="fr-BE" dirty="0" err="1"/>
              <a:t>gevormd</a:t>
            </a:r>
            <a:r>
              <a:rPr lang="fr-BE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8148305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7040B-5D40-94E1-EB8D-7654F91E6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Welke</a:t>
            </a:r>
            <a:r>
              <a:rPr lang="fr-BE" dirty="0"/>
              <a:t> </a:t>
            </a:r>
            <a:r>
              <a:rPr lang="fr-BE" dirty="0" err="1"/>
              <a:t>soort</a:t>
            </a:r>
            <a:r>
              <a:rPr lang="fr-BE" dirty="0"/>
              <a:t> </a:t>
            </a:r>
            <a:r>
              <a:rPr lang="fr-BE" dirty="0" err="1"/>
              <a:t>oefeningen</a:t>
            </a:r>
            <a:r>
              <a:rPr lang="fr-BE" dirty="0"/>
              <a:t> </a:t>
            </a:r>
            <a:r>
              <a:rPr lang="fr-BE" dirty="0" err="1"/>
              <a:t>zijn</a:t>
            </a:r>
            <a:r>
              <a:rPr lang="fr-BE" dirty="0"/>
              <a:t> er? </a:t>
            </a:r>
          </a:p>
        </p:txBody>
      </p:sp>
      <p:sp>
        <p:nvSpPr>
          <p:cNvPr id="3" name="Rectangle: Rounded Corners 3">
            <a:extLst>
              <a:ext uri="{FF2B5EF4-FFF2-40B4-BE49-F238E27FC236}">
                <a16:creationId xmlns:a16="http://schemas.microsoft.com/office/drawing/2014/main" id="{F9C9FAB5-81CD-F15C-ABE5-5B29FC41B0EE}"/>
              </a:ext>
            </a:extLst>
          </p:cNvPr>
          <p:cNvSpPr/>
          <p:nvPr/>
        </p:nvSpPr>
        <p:spPr>
          <a:xfrm>
            <a:off x="2776826" y="2377989"/>
            <a:ext cx="6627752" cy="809625"/>
          </a:xfrm>
          <a:prstGeom prst="roundRect">
            <a:avLst/>
          </a:prstGeom>
          <a:solidFill>
            <a:srgbClr val="17B79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400" dirty="0" err="1"/>
              <a:t>Afstanden</a:t>
            </a:r>
            <a:r>
              <a:rPr lang="fr-BE" sz="2400" dirty="0"/>
              <a:t> </a:t>
            </a:r>
            <a:r>
              <a:rPr lang="fr-BE" sz="2400" dirty="0" err="1"/>
              <a:t>berekenen</a:t>
            </a:r>
            <a:endParaRPr lang="fr-BE" sz="2400" dirty="0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D162037E-AF8B-0F48-438F-A234D3538AEC}"/>
              </a:ext>
            </a:extLst>
          </p:cNvPr>
          <p:cNvSpPr/>
          <p:nvPr/>
        </p:nvSpPr>
        <p:spPr>
          <a:xfrm>
            <a:off x="2239307" y="2245283"/>
            <a:ext cx="1075038" cy="1075038"/>
          </a:xfrm>
          <a:prstGeom prst="ellipse">
            <a:avLst/>
          </a:prstGeom>
          <a:solidFill>
            <a:srgbClr val="1B31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>
                <a:latin typeface="Moranga" pitchFamily="2" charset="77"/>
              </a:rPr>
              <a:t>3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0A73B0FA-CACB-B940-6397-438BFD770633}"/>
              </a:ext>
            </a:extLst>
          </p:cNvPr>
          <p:cNvSpPr/>
          <p:nvPr/>
        </p:nvSpPr>
        <p:spPr>
          <a:xfrm>
            <a:off x="-349287" y="3429000"/>
            <a:ext cx="12879977" cy="301743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87839364-B7F4-DC30-0DC3-6F7A5222B2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8487" y="3905265"/>
            <a:ext cx="5944430" cy="1829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7898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7040B-5D40-94E1-EB8D-7654F91E6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Welke</a:t>
            </a:r>
            <a:r>
              <a:rPr lang="fr-BE" dirty="0"/>
              <a:t> </a:t>
            </a:r>
            <a:r>
              <a:rPr lang="fr-BE" dirty="0" err="1"/>
              <a:t>soort</a:t>
            </a:r>
            <a:r>
              <a:rPr lang="fr-BE" dirty="0"/>
              <a:t> </a:t>
            </a:r>
            <a:r>
              <a:rPr lang="fr-BE" dirty="0" err="1"/>
              <a:t>oefeningen</a:t>
            </a:r>
            <a:r>
              <a:rPr lang="fr-BE" dirty="0"/>
              <a:t> </a:t>
            </a:r>
            <a:r>
              <a:rPr lang="fr-BE" dirty="0" err="1"/>
              <a:t>zijn</a:t>
            </a:r>
            <a:r>
              <a:rPr lang="fr-BE" dirty="0"/>
              <a:t> er?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93849E10-FF75-C725-E130-0C890AEC316E}"/>
                  </a:ext>
                </a:extLst>
              </p:cNvPr>
              <p:cNvSpPr/>
              <p:nvPr/>
            </p:nvSpPr>
            <p:spPr>
              <a:xfrm>
                <a:off x="725199" y="3748144"/>
                <a:ext cx="11029616" cy="2933658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BE" dirty="0">
                    <a:solidFill>
                      <a:srgbClr val="1B3151"/>
                    </a:solidFill>
                  </a:rPr>
                  <a:t>Men </a:t>
                </a:r>
                <a:r>
                  <a:rPr lang="fr-BE" dirty="0" err="1">
                    <a:solidFill>
                      <a:srgbClr val="1B3151"/>
                    </a:solidFill>
                  </a:rPr>
                  <a:t>weet</a:t>
                </a:r>
                <a:r>
                  <a:rPr lang="fr-BE" dirty="0">
                    <a:solidFill>
                      <a:srgbClr val="1B3151"/>
                    </a:solidFill>
                  </a:rPr>
                  <a:t> </a:t>
                </a:r>
                <a:r>
                  <a:rPr lang="fr-BE" dirty="0" err="1">
                    <a:solidFill>
                      <a:srgbClr val="1B3151"/>
                    </a:solidFill>
                  </a:rPr>
                  <a:t>dat</a:t>
                </a:r>
                <a:r>
                  <a:rPr lang="fr-BE" dirty="0">
                    <a:solidFill>
                      <a:srgbClr val="1B3151"/>
                    </a:solidFill>
                  </a:rPr>
                  <a:t> het </a:t>
                </a:r>
                <a:r>
                  <a:rPr lang="fr-BE" dirty="0" err="1">
                    <a:solidFill>
                      <a:srgbClr val="1B3151"/>
                    </a:solidFill>
                  </a:rPr>
                  <a:t>beeld</a:t>
                </a:r>
                <a:r>
                  <a:rPr lang="fr-BE" dirty="0">
                    <a:solidFill>
                      <a:srgbClr val="1B3151"/>
                    </a:solidFill>
                  </a:rPr>
                  <a:t> de exacte </a:t>
                </a:r>
                <a:r>
                  <a:rPr lang="fr-BE" dirty="0" err="1">
                    <a:solidFill>
                      <a:srgbClr val="1B3151"/>
                    </a:solidFill>
                  </a:rPr>
                  <a:t>afstand</a:t>
                </a:r>
                <a:r>
                  <a:rPr lang="fr-BE" dirty="0">
                    <a:solidFill>
                      <a:srgbClr val="1B3151"/>
                    </a:solidFill>
                  </a:rPr>
                  <a:t> en </a:t>
                </a:r>
                <a:r>
                  <a:rPr lang="fr-BE" dirty="0" err="1">
                    <a:solidFill>
                      <a:srgbClr val="1B3151"/>
                    </a:solidFill>
                  </a:rPr>
                  <a:t>grootte</a:t>
                </a:r>
                <a:r>
                  <a:rPr lang="fr-BE" dirty="0">
                    <a:solidFill>
                      <a:srgbClr val="1B3151"/>
                    </a:solidFill>
                  </a:rPr>
                  <a:t> </a:t>
                </a:r>
                <a:r>
                  <a:rPr lang="fr-BE" dirty="0" err="1">
                    <a:solidFill>
                      <a:srgbClr val="1B3151"/>
                    </a:solidFill>
                  </a:rPr>
                  <a:t>zal</a:t>
                </a:r>
                <a:r>
                  <a:rPr lang="fr-BE" dirty="0">
                    <a:solidFill>
                      <a:srgbClr val="1B3151"/>
                    </a:solidFill>
                  </a:rPr>
                  <a:t> </a:t>
                </a:r>
                <a:r>
                  <a:rPr lang="fr-BE" dirty="0" err="1">
                    <a:solidFill>
                      <a:srgbClr val="1B3151"/>
                    </a:solidFill>
                  </a:rPr>
                  <a:t>hebben</a:t>
                </a:r>
                <a:r>
                  <a:rPr lang="fr-BE" dirty="0">
                    <a:solidFill>
                      <a:srgbClr val="1B3151"/>
                    </a:solidFill>
                  </a:rPr>
                  <a:t> (en </a:t>
                </a:r>
                <a:r>
                  <a:rPr lang="fr-BE" dirty="0" err="1">
                    <a:solidFill>
                      <a:srgbClr val="1B3151"/>
                    </a:solidFill>
                  </a:rPr>
                  <a:t>reëel</a:t>
                </a:r>
                <a:r>
                  <a:rPr lang="fr-BE" dirty="0">
                    <a:solidFill>
                      <a:srgbClr val="1B3151"/>
                    </a:solidFill>
                  </a:rPr>
                  <a:t> </a:t>
                </a:r>
                <a:r>
                  <a:rPr lang="fr-BE" dirty="0" err="1">
                    <a:solidFill>
                      <a:srgbClr val="1B3151"/>
                    </a:solidFill>
                  </a:rPr>
                  <a:t>zal</a:t>
                </a:r>
                <a:r>
                  <a:rPr lang="fr-BE" dirty="0">
                    <a:solidFill>
                      <a:srgbClr val="1B3151"/>
                    </a:solidFill>
                  </a:rPr>
                  <a:t> </a:t>
                </a:r>
                <a:r>
                  <a:rPr lang="fr-BE" dirty="0" err="1">
                    <a:solidFill>
                      <a:srgbClr val="1B3151"/>
                    </a:solidFill>
                  </a:rPr>
                  <a:t>zijn</a:t>
                </a:r>
                <a:r>
                  <a:rPr lang="fr-BE" dirty="0">
                    <a:solidFill>
                      <a:srgbClr val="1B3151"/>
                    </a:solidFill>
                  </a:rPr>
                  <a:t>): </a:t>
                </a:r>
                <a:r>
                  <a:rPr lang="fr-BE" dirty="0" err="1">
                    <a:solidFill>
                      <a:srgbClr val="1B3151"/>
                    </a:solidFill>
                  </a:rPr>
                  <a:t>immers</a:t>
                </a:r>
                <a:r>
                  <a:rPr lang="fr-BE" dirty="0">
                    <a:solidFill>
                      <a:srgbClr val="1B3151"/>
                    </a:solidFill>
                  </a:rPr>
                  <a:t> </a:t>
                </a:r>
                <a:r>
                  <a:rPr lang="fr-BE" dirty="0">
                    <a:solidFill>
                      <a:srgbClr val="1B3151"/>
                    </a:solidFill>
                    <a:sym typeface="Wingdings" panose="05000000000000000000" pitchFamily="2" charset="2"/>
                  </a:rPr>
                  <a:t> v=2f</a:t>
                </a:r>
              </a:p>
              <a:p>
                <a:pPr algn="ctr"/>
                <a:endParaRPr lang="fr-BE" dirty="0">
                  <a:solidFill>
                    <a:srgbClr val="1B3151"/>
                  </a:solidFill>
                  <a:sym typeface="Wingdings" panose="05000000000000000000" pitchFamily="2" charset="2"/>
                </a:endParaRPr>
              </a:p>
              <a:p>
                <a:pPr algn="ctr"/>
                <a:r>
                  <a:rPr lang="fr-BE" dirty="0">
                    <a:solidFill>
                      <a:srgbClr val="1B3151"/>
                    </a:solidFill>
                    <a:sym typeface="Wingdings" panose="05000000000000000000" pitchFamily="2" charset="2"/>
                  </a:rPr>
                  <a:t>Via </a:t>
                </a:r>
                <a:r>
                  <a:rPr lang="fr-BE" dirty="0" err="1">
                    <a:solidFill>
                      <a:srgbClr val="1B3151"/>
                    </a:solidFill>
                    <a:sym typeface="Wingdings" panose="05000000000000000000" pitchFamily="2" charset="2"/>
                  </a:rPr>
                  <a:t>tekening</a:t>
                </a:r>
                <a:r>
                  <a:rPr lang="fr-BE" dirty="0">
                    <a:solidFill>
                      <a:srgbClr val="1B3151"/>
                    </a:solidFill>
                    <a:sym typeface="Wingdings" panose="05000000000000000000" pitchFamily="2" charset="2"/>
                  </a:rPr>
                  <a:t> kan </a:t>
                </a:r>
                <a:r>
                  <a:rPr lang="fr-BE" dirty="0" err="1">
                    <a:solidFill>
                      <a:srgbClr val="1B3151"/>
                    </a:solidFill>
                    <a:sym typeface="Wingdings" panose="05000000000000000000" pitchFamily="2" charset="2"/>
                  </a:rPr>
                  <a:t>ook</a:t>
                </a:r>
                <a:r>
                  <a:rPr lang="fr-BE" dirty="0">
                    <a:solidFill>
                      <a:srgbClr val="1B3151"/>
                    </a:solidFill>
                    <a:sym typeface="Wingdings" panose="05000000000000000000" pitchFamily="2" charset="2"/>
                  </a:rPr>
                  <a:t>.</a:t>
                </a:r>
              </a:p>
              <a:p>
                <a:pPr algn="ctr"/>
                <a:endParaRPr lang="fr-BE" dirty="0">
                  <a:solidFill>
                    <a:srgbClr val="1B3151"/>
                  </a:solidFill>
                  <a:sym typeface="Wingdings" panose="05000000000000000000" pitchFamily="2" charset="2"/>
                </a:endParaRPr>
              </a:p>
              <a:p>
                <a:pPr algn="ctr"/>
                <a:r>
                  <a:rPr lang="fr-BE" dirty="0">
                    <a:solidFill>
                      <a:srgbClr val="1B3151"/>
                    </a:solidFill>
                    <a:sym typeface="Wingdings" panose="05000000000000000000" pitchFamily="2" charset="2"/>
                  </a:rPr>
                  <a:t>Via formule: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BE" i="1" smtClean="0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BE" i="1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BE" i="1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  <m:r>
                        <a:rPr lang="fr-BE" i="1">
                          <a:solidFill>
                            <a:srgbClr val="1B315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fr-BE" i="1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BE" i="1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BE" i="1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fr-BE" i="1">
                          <a:solidFill>
                            <a:srgbClr val="1B315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BE" i="1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BE" i="1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BE" i="1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  <m:r>
                        <a:rPr lang="fr-BE" b="0" i="1" smtClean="0">
                          <a:solidFill>
                            <a:srgbClr val="1B315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f>
                        <m:fPr>
                          <m:ctrlPr>
                            <a:rPr lang="fr-BE" b="0" i="1" smtClean="0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BE" b="0" i="1" smtClean="0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BE" b="0" i="1" smtClean="0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fr-BE" b="0" i="1" smtClean="0">
                          <a:solidFill>
                            <a:srgbClr val="1B315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BE" b="0" i="1" smtClean="0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BE" b="0" i="1" smtClean="0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BE" b="0" i="1" smtClean="0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  <m:r>
                        <a:rPr lang="fr-BE" b="0" i="1" smtClean="0">
                          <a:solidFill>
                            <a:srgbClr val="1B315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fr-BE" b="0" i="1" smtClean="0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BE" b="0" i="1" smtClean="0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BE" b="0" i="1" smtClean="0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  <m:r>
                        <a:rPr lang="fr-BE" b="0" i="1" smtClean="0">
                          <a:solidFill>
                            <a:srgbClr val="1B315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BE" b="0" i="1" smtClean="0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BE" b="0" i="1" smtClean="0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BE" b="0" i="1" smtClean="0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fr-BE" b="0" i="1" smtClean="0">
                          <a:solidFill>
                            <a:srgbClr val="1B315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fr-BE" b="0" i="1" smtClean="0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BE" b="0" i="1" smtClean="0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BE" b="0" i="1" smtClean="0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fr-BE" b="0" i="1" smtClean="0">
                          <a:solidFill>
                            <a:srgbClr val="1B315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BE" b="0" i="1" smtClean="0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BE" b="0" i="1" smtClean="0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BE" b="0" i="1" smtClean="0">
                              <a:solidFill>
                                <a:srgbClr val="1B3151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fr-BE" b="0" i="1" smtClean="0">
                          <a:solidFill>
                            <a:srgbClr val="1B3151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</m:oMath>
                  </m:oMathPara>
                </a14:m>
                <a:endParaRPr lang="fr-BE" b="0" i="1" dirty="0">
                  <a:solidFill>
                    <a:srgbClr val="1B3151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BE" b="0" i="1" smtClean="0">
                          <a:solidFill>
                            <a:srgbClr val="1B315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fr-BE" b="0" i="1" smtClean="0">
                          <a:solidFill>
                            <a:srgbClr val="1B315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fr-BE" b="0" i="1" smtClean="0">
                          <a:solidFill>
                            <a:srgbClr val="1B3151"/>
                          </a:solidFill>
                          <a:latin typeface="Cambria Math" panose="02040503050406030204" pitchFamily="18" charset="0"/>
                        </a:rPr>
                        <m:t>=20 </m:t>
                      </m:r>
                      <m:r>
                        <a:rPr lang="fr-BE" b="0" i="1" smtClean="0">
                          <a:solidFill>
                            <a:srgbClr val="1B3151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nl-BE" b="0" dirty="0">
                  <a:solidFill>
                    <a:srgbClr val="1B3151"/>
                  </a:solidFill>
                </a:endParaRPr>
              </a:p>
              <a:p>
                <a:pPr algn="ctr"/>
                <a:endParaRPr lang="fr-BE" dirty="0">
                  <a:solidFill>
                    <a:srgbClr val="1B3151"/>
                  </a:solidFill>
                  <a:latin typeface="Nunito" pitchFamily="2" charset="77"/>
                  <a:sym typeface="Wingdings" panose="05000000000000000000" pitchFamily="2" charset="2"/>
                </a:endParaRPr>
              </a:p>
              <a:p>
                <a:pPr algn="ctr"/>
                <a:r>
                  <a:rPr lang="fr-BE" dirty="0">
                    <a:solidFill>
                      <a:srgbClr val="1B3151"/>
                    </a:solidFill>
                    <a:latin typeface="Nunito" pitchFamily="2" charset="77"/>
                    <a:sym typeface="Wingdings" panose="05000000000000000000" pitchFamily="2" charset="2"/>
                  </a:rPr>
                  <a:t> </a:t>
                </a:r>
                <a:r>
                  <a:rPr lang="fr-BE" b="1" dirty="0" err="1">
                    <a:solidFill>
                      <a:schemeClr val="accent1"/>
                    </a:solidFill>
                    <a:latin typeface="Nunito" pitchFamily="2" charset="77"/>
                    <a:sym typeface="Wingdings" panose="05000000000000000000" pitchFamily="2" charset="2"/>
                  </a:rPr>
                  <a:t>Antwoord</a:t>
                </a:r>
                <a:r>
                  <a:rPr lang="fr-BE" b="1" dirty="0">
                    <a:solidFill>
                      <a:schemeClr val="accent1"/>
                    </a:solidFill>
                    <a:latin typeface="Nunito" pitchFamily="2" charset="77"/>
                    <a:sym typeface="Wingdings" panose="05000000000000000000" pitchFamily="2" charset="2"/>
                  </a:rPr>
                  <a:t> D</a:t>
                </a:r>
                <a:r>
                  <a:rPr lang="fr-BE" dirty="0">
                    <a:solidFill>
                      <a:srgbClr val="1B3151"/>
                    </a:solidFill>
                  </a:rPr>
                  <a:t>	</a:t>
                </a:r>
              </a:p>
            </p:txBody>
          </p:sp>
        </mc:Choice>
        <mc:Fallback xmlns="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93849E10-FF75-C725-E130-0C890AEC31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199" y="3748144"/>
                <a:ext cx="11029616" cy="2933658"/>
              </a:xfrm>
              <a:prstGeom prst="roundRect">
                <a:avLst/>
              </a:prstGeom>
              <a:blipFill>
                <a:blip r:embed="rId2"/>
                <a:stretch>
                  <a:fillRect b="-215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nl-B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: Rounded Corners 3">
            <a:extLst>
              <a:ext uri="{FF2B5EF4-FFF2-40B4-BE49-F238E27FC236}">
                <a16:creationId xmlns:a16="http://schemas.microsoft.com/office/drawing/2014/main" id="{8C898C32-9672-DD45-0342-541FAAC24FDE}"/>
              </a:ext>
            </a:extLst>
          </p:cNvPr>
          <p:cNvSpPr/>
          <p:nvPr/>
        </p:nvSpPr>
        <p:spPr>
          <a:xfrm>
            <a:off x="1063728" y="2238334"/>
            <a:ext cx="6627752" cy="809625"/>
          </a:xfrm>
          <a:prstGeom prst="roundRect">
            <a:avLst/>
          </a:prstGeom>
          <a:solidFill>
            <a:srgbClr val="17B79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400" dirty="0" err="1"/>
              <a:t>Afstanden</a:t>
            </a:r>
            <a:r>
              <a:rPr lang="fr-BE" sz="2400" dirty="0"/>
              <a:t> </a:t>
            </a:r>
            <a:r>
              <a:rPr lang="fr-BE" sz="2400" dirty="0" err="1"/>
              <a:t>berekenen</a:t>
            </a:r>
            <a:endParaRPr lang="fr-BE" sz="2400" dirty="0"/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A1E04D76-54CE-E3D1-7602-F8B5232B5039}"/>
              </a:ext>
            </a:extLst>
          </p:cNvPr>
          <p:cNvSpPr/>
          <p:nvPr/>
        </p:nvSpPr>
        <p:spPr>
          <a:xfrm>
            <a:off x="526209" y="2105628"/>
            <a:ext cx="1075038" cy="1075038"/>
          </a:xfrm>
          <a:prstGeom prst="ellipse">
            <a:avLst/>
          </a:prstGeom>
          <a:solidFill>
            <a:srgbClr val="1B31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>
                <a:latin typeface="Moranga" pitchFamily="2" charset="77"/>
              </a:rPr>
              <a:t>3</a:t>
            </a:r>
          </a:p>
        </p:txBody>
      </p:sp>
      <p:sp>
        <p:nvSpPr>
          <p:cNvPr id="9" name="Rectangle: Rounded Corners 3">
            <a:extLst>
              <a:ext uri="{FF2B5EF4-FFF2-40B4-BE49-F238E27FC236}">
                <a16:creationId xmlns:a16="http://schemas.microsoft.com/office/drawing/2014/main" id="{88D977EE-0A59-07DF-1BA6-776C7B30ED88}"/>
              </a:ext>
            </a:extLst>
          </p:cNvPr>
          <p:cNvSpPr/>
          <p:nvPr/>
        </p:nvSpPr>
        <p:spPr>
          <a:xfrm>
            <a:off x="7069568" y="1643027"/>
            <a:ext cx="4535942" cy="2005441"/>
          </a:xfrm>
          <a:prstGeom prst="roundRect">
            <a:avLst/>
          </a:prstGeom>
          <a:solidFill>
            <a:srgbClr val="1B3151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b="1" dirty="0">
                <a:latin typeface="Moranga Bold" pitchFamily="2" charset="77"/>
              </a:rPr>
              <a:t>GEGEVENS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/>
              <a:t>f = 20 cm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/>
              <a:t>v = 10 cm</a:t>
            </a:r>
            <a:br>
              <a:rPr lang="fr-BE" dirty="0"/>
            </a:br>
            <a:r>
              <a:rPr lang="fr-BE" sz="1050" dirty="0">
                <a:solidFill>
                  <a:schemeClr val="accent1"/>
                </a:solidFill>
              </a:rPr>
              <a:t>h</a:t>
            </a:r>
            <a:endParaRPr lang="fr-BE" dirty="0">
              <a:solidFill>
                <a:schemeClr val="accent1"/>
              </a:solidFill>
            </a:endParaRPr>
          </a:p>
          <a:p>
            <a:r>
              <a:rPr lang="fr-BE" b="1" dirty="0">
                <a:latin typeface="Moranga Bold" pitchFamily="2" charset="77"/>
              </a:rPr>
              <a:t>GEVRAAGD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/>
              <a:t>b?</a:t>
            </a:r>
          </a:p>
        </p:txBody>
      </p:sp>
    </p:spTree>
    <p:extLst>
      <p:ext uri="{BB962C8B-B14F-4D97-AF65-F5344CB8AC3E}">
        <p14:creationId xmlns:p14="http://schemas.microsoft.com/office/powerpoint/2010/main" val="9461510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97846-4E19-ADE6-D5D4-D1A2DAF7C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Inhoud</a:t>
            </a:r>
            <a:endParaRPr lang="fr-BE" dirty="0"/>
          </a:p>
        </p:txBody>
      </p:sp>
      <p:sp>
        <p:nvSpPr>
          <p:cNvPr id="4" name="Afgeronde rechthoek 3">
            <a:extLst>
              <a:ext uri="{FF2B5EF4-FFF2-40B4-BE49-F238E27FC236}">
                <a16:creationId xmlns:a16="http://schemas.microsoft.com/office/drawing/2014/main" id="{A67CD1E0-DEFA-1CCE-89A5-195AFAA3032D}"/>
              </a:ext>
            </a:extLst>
          </p:cNvPr>
          <p:cNvSpPr/>
          <p:nvPr/>
        </p:nvSpPr>
        <p:spPr>
          <a:xfrm>
            <a:off x="581192" y="1934670"/>
            <a:ext cx="11029615" cy="1017431"/>
          </a:xfrm>
          <a:prstGeom prst="roundRect">
            <a:avLst/>
          </a:prstGeom>
          <a:solidFill>
            <a:srgbClr val="17B79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nl-BE" sz="2000" dirty="0">
                <a:solidFill>
                  <a:srgbClr val="FFFFFF"/>
                </a:solidFill>
              </a:rPr>
              <a:t>		Wat is </a:t>
            </a:r>
            <a:r>
              <a:rPr lang="fr-BE" sz="2000" dirty="0" err="1"/>
              <a:t>Optica</a:t>
            </a:r>
            <a:r>
              <a:rPr lang="fr-BE" sz="2000" dirty="0">
                <a:solidFill>
                  <a:srgbClr val="FFFFFF"/>
                </a:solidFill>
              </a:rPr>
              <a:t>?</a:t>
            </a:r>
            <a:endParaRPr lang="nl-BE" sz="2000" dirty="0">
              <a:solidFill>
                <a:srgbClr val="FFFFFF"/>
              </a:solidFill>
            </a:endParaRPr>
          </a:p>
        </p:txBody>
      </p:sp>
      <p:sp>
        <p:nvSpPr>
          <p:cNvPr id="5" name="Afgeronde rechthoek 4">
            <a:extLst>
              <a:ext uri="{FF2B5EF4-FFF2-40B4-BE49-F238E27FC236}">
                <a16:creationId xmlns:a16="http://schemas.microsoft.com/office/drawing/2014/main" id="{9116C2B5-9596-09FB-FC14-A2E86A0B0E2B}"/>
              </a:ext>
            </a:extLst>
          </p:cNvPr>
          <p:cNvSpPr/>
          <p:nvPr/>
        </p:nvSpPr>
        <p:spPr>
          <a:xfrm>
            <a:off x="581192" y="3042253"/>
            <a:ext cx="11029615" cy="1017431"/>
          </a:xfrm>
          <a:prstGeom prst="roundRect">
            <a:avLst/>
          </a:prstGeom>
          <a:solidFill>
            <a:srgbClr val="17B79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nl-BE" sz="2000" dirty="0">
                <a:solidFill>
                  <a:srgbClr val="FFFFFF"/>
                </a:solidFill>
              </a:rPr>
              <a:t>		</a:t>
            </a:r>
            <a:r>
              <a:rPr lang="fr-BE" sz="2000" dirty="0" err="1">
                <a:solidFill>
                  <a:srgbClr val="FFFFFF"/>
                </a:solidFill>
              </a:rPr>
              <a:t>Welke</a:t>
            </a:r>
            <a:r>
              <a:rPr lang="fr-BE" sz="2000" dirty="0">
                <a:solidFill>
                  <a:srgbClr val="FFFFFF"/>
                </a:solidFill>
              </a:rPr>
              <a:t> formules </a:t>
            </a:r>
            <a:r>
              <a:rPr lang="fr-BE" sz="2000" dirty="0" err="1">
                <a:solidFill>
                  <a:srgbClr val="FFFFFF"/>
                </a:solidFill>
              </a:rPr>
              <a:t>zijn</a:t>
            </a:r>
            <a:r>
              <a:rPr lang="fr-BE" sz="2000" dirty="0">
                <a:solidFill>
                  <a:srgbClr val="FFFFFF"/>
                </a:solidFill>
              </a:rPr>
              <a:t> </a:t>
            </a:r>
            <a:r>
              <a:rPr lang="fr-BE" sz="2000" dirty="0" err="1">
                <a:solidFill>
                  <a:srgbClr val="FFFFFF"/>
                </a:solidFill>
              </a:rPr>
              <a:t>belangrijk</a:t>
            </a:r>
            <a:r>
              <a:rPr lang="fr-BE" sz="2000" dirty="0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6" name="Afgeronde rechthoek 5">
            <a:extLst>
              <a:ext uri="{FF2B5EF4-FFF2-40B4-BE49-F238E27FC236}">
                <a16:creationId xmlns:a16="http://schemas.microsoft.com/office/drawing/2014/main" id="{4477D863-1E3C-8C65-4F1E-CF783F20F35D}"/>
              </a:ext>
            </a:extLst>
          </p:cNvPr>
          <p:cNvSpPr/>
          <p:nvPr/>
        </p:nvSpPr>
        <p:spPr>
          <a:xfrm>
            <a:off x="581192" y="4149836"/>
            <a:ext cx="11029615" cy="1017431"/>
          </a:xfrm>
          <a:prstGeom prst="roundRect">
            <a:avLst/>
          </a:prstGeom>
          <a:solidFill>
            <a:srgbClr val="17B79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nl-BE" sz="2000" dirty="0">
                <a:solidFill>
                  <a:srgbClr val="FFFFFF"/>
                </a:solidFill>
              </a:rPr>
              <a:t>		</a:t>
            </a:r>
            <a:r>
              <a:rPr lang="fr-BE" sz="2000" dirty="0" err="1">
                <a:solidFill>
                  <a:srgbClr val="FFFFFF"/>
                </a:solidFill>
              </a:rPr>
              <a:t>Welke</a:t>
            </a:r>
            <a:r>
              <a:rPr lang="fr-BE" sz="2000" dirty="0">
                <a:solidFill>
                  <a:srgbClr val="FFFFFF"/>
                </a:solidFill>
              </a:rPr>
              <a:t> </a:t>
            </a:r>
            <a:r>
              <a:rPr lang="fr-BE" sz="2000" dirty="0" err="1">
                <a:solidFill>
                  <a:srgbClr val="FFFFFF"/>
                </a:solidFill>
              </a:rPr>
              <a:t>soort</a:t>
            </a:r>
            <a:r>
              <a:rPr lang="fr-BE" sz="2000" dirty="0">
                <a:solidFill>
                  <a:srgbClr val="FFFFFF"/>
                </a:solidFill>
              </a:rPr>
              <a:t> </a:t>
            </a:r>
            <a:r>
              <a:rPr lang="fr-BE" sz="2000" dirty="0" err="1">
                <a:solidFill>
                  <a:srgbClr val="FFFFFF"/>
                </a:solidFill>
              </a:rPr>
              <a:t>oefeningen</a:t>
            </a:r>
            <a:r>
              <a:rPr lang="fr-BE" sz="2000" dirty="0">
                <a:solidFill>
                  <a:srgbClr val="FFFFFF"/>
                </a:solidFill>
              </a:rPr>
              <a:t> </a:t>
            </a:r>
            <a:r>
              <a:rPr lang="fr-BE" sz="2000" dirty="0" err="1">
                <a:solidFill>
                  <a:srgbClr val="FFFFFF"/>
                </a:solidFill>
              </a:rPr>
              <a:t>zijn</a:t>
            </a:r>
            <a:r>
              <a:rPr lang="fr-BE" sz="2000" dirty="0">
                <a:solidFill>
                  <a:srgbClr val="FFFFFF"/>
                </a:solidFill>
              </a:rPr>
              <a:t> er?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47C79E6-DCB9-ACB8-76A9-3735AE0DB9C4}"/>
              </a:ext>
            </a:extLst>
          </p:cNvPr>
          <p:cNvSpPr txBox="1">
            <a:spLocks/>
          </p:cNvSpPr>
          <p:nvPr/>
        </p:nvSpPr>
        <p:spPr>
          <a:xfrm>
            <a:off x="6612209" y="1989543"/>
            <a:ext cx="3398380" cy="9076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chemeClr val="bg1"/>
              </a:buClr>
              <a:buFont typeface="Wingdings" pitchFamily="2" charset="2"/>
              <a:buChar char="§"/>
            </a:pPr>
            <a:r>
              <a:rPr lang="fr-BE" sz="1800" dirty="0">
                <a:solidFill>
                  <a:srgbClr val="FFFFFF"/>
                </a:solidFill>
              </a:rPr>
              <a:t>Te </a:t>
            </a:r>
            <a:r>
              <a:rPr lang="fr-BE" sz="1800" dirty="0" err="1">
                <a:solidFill>
                  <a:srgbClr val="FFFFFF"/>
                </a:solidFill>
              </a:rPr>
              <a:t>kennen</a:t>
            </a:r>
            <a:r>
              <a:rPr lang="fr-BE" sz="1800" dirty="0">
                <a:solidFill>
                  <a:srgbClr val="FFFFFF"/>
                </a:solidFill>
              </a:rPr>
              <a:t> </a:t>
            </a:r>
            <a:r>
              <a:rPr lang="fr-BE" sz="1800" dirty="0" err="1">
                <a:solidFill>
                  <a:srgbClr val="FFFFFF"/>
                </a:solidFill>
              </a:rPr>
              <a:t>leerstof</a:t>
            </a:r>
            <a:endParaRPr lang="fr-BE" sz="1800" dirty="0">
              <a:solidFill>
                <a:srgbClr val="FFFFFF"/>
              </a:solidFill>
            </a:endParaRPr>
          </a:p>
          <a:p>
            <a:pPr lvl="1">
              <a:buClr>
                <a:schemeClr val="bg1"/>
              </a:buClr>
              <a:buFont typeface="Wingdings" pitchFamily="2" charset="2"/>
              <a:buChar char="§"/>
            </a:pPr>
            <a:r>
              <a:rPr lang="fr-BE" sz="1800" dirty="0" err="1">
                <a:solidFill>
                  <a:srgbClr val="FFFFFF"/>
                </a:solidFill>
              </a:rPr>
              <a:t>Belangrijke</a:t>
            </a:r>
            <a:r>
              <a:rPr lang="fr-BE" sz="1800" dirty="0">
                <a:solidFill>
                  <a:srgbClr val="FFFFFF"/>
                </a:solidFill>
              </a:rPr>
              <a:t> </a:t>
            </a:r>
            <a:r>
              <a:rPr lang="fr-BE" sz="1800" dirty="0" err="1">
                <a:solidFill>
                  <a:srgbClr val="FFFFFF"/>
                </a:solidFill>
              </a:rPr>
              <a:t>begrippen</a:t>
            </a:r>
            <a:endParaRPr lang="fr-BE" sz="1800" dirty="0">
              <a:solidFill>
                <a:srgbClr val="FFFFFF"/>
              </a:solidFill>
            </a:endParaRPr>
          </a:p>
        </p:txBody>
      </p:sp>
      <p:sp>
        <p:nvSpPr>
          <p:cNvPr id="8" name="Afgeronde rechthoek 7">
            <a:extLst>
              <a:ext uri="{FF2B5EF4-FFF2-40B4-BE49-F238E27FC236}">
                <a16:creationId xmlns:a16="http://schemas.microsoft.com/office/drawing/2014/main" id="{DC0A6D05-D93B-F1AD-44C5-6E6FD04C39C6}"/>
              </a:ext>
            </a:extLst>
          </p:cNvPr>
          <p:cNvSpPr/>
          <p:nvPr/>
        </p:nvSpPr>
        <p:spPr>
          <a:xfrm>
            <a:off x="581192" y="5257419"/>
            <a:ext cx="11029615" cy="1017431"/>
          </a:xfrm>
          <a:prstGeom prst="roundRect">
            <a:avLst/>
          </a:prstGeom>
          <a:solidFill>
            <a:srgbClr val="17B79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nl-BE" sz="2000" dirty="0">
                <a:solidFill>
                  <a:srgbClr val="FFFFFF"/>
                </a:solidFill>
              </a:rPr>
              <a:t>		Oefeningen</a:t>
            </a:r>
            <a:endParaRPr lang="fr-BE" sz="2000" dirty="0">
              <a:solidFill>
                <a:srgbClr val="FFFFFF"/>
              </a:solidFill>
            </a:endParaRPr>
          </a:p>
        </p:txBody>
      </p:sp>
      <p:pic>
        <p:nvPicPr>
          <p:cNvPr id="9" name="Graphic 8" descr="Opmerking belangrijk met effen opvulling">
            <a:extLst>
              <a:ext uri="{FF2B5EF4-FFF2-40B4-BE49-F238E27FC236}">
                <a16:creationId xmlns:a16="http://schemas.microsoft.com/office/drawing/2014/main" id="{10D78B96-E161-86BB-2961-44E2E632BB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561" y="3093768"/>
            <a:ext cx="914400" cy="914400"/>
          </a:xfrm>
          <a:prstGeom prst="rect">
            <a:avLst/>
          </a:prstGeom>
        </p:spPr>
      </p:pic>
      <p:pic>
        <p:nvPicPr>
          <p:cNvPr id="10" name="Graphic 9" descr="Pen met effen opvulling">
            <a:extLst>
              <a:ext uri="{FF2B5EF4-FFF2-40B4-BE49-F238E27FC236}">
                <a16:creationId xmlns:a16="http://schemas.microsoft.com/office/drawing/2014/main" id="{F8D3204A-5937-D439-0D90-AF1B000578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9414" y="4260041"/>
            <a:ext cx="797019" cy="797019"/>
          </a:xfrm>
          <a:prstGeom prst="rect">
            <a:avLst/>
          </a:prstGeom>
        </p:spPr>
      </p:pic>
      <p:pic>
        <p:nvPicPr>
          <p:cNvPr id="11" name="Graphic 10" descr="Storytelling met effen opvulling">
            <a:extLst>
              <a:ext uri="{FF2B5EF4-FFF2-40B4-BE49-F238E27FC236}">
                <a16:creationId xmlns:a16="http://schemas.microsoft.com/office/drawing/2014/main" id="{75F697B2-998C-A5E2-0A45-436E6D53339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29414" y="5342787"/>
            <a:ext cx="846694" cy="846694"/>
          </a:xfrm>
          <a:prstGeom prst="rect">
            <a:avLst/>
          </a:prstGeom>
        </p:spPr>
      </p:pic>
      <p:pic>
        <p:nvPicPr>
          <p:cNvPr id="15" name="Graphic 14" descr="Oog met effen opvulling">
            <a:extLst>
              <a:ext uri="{FF2B5EF4-FFF2-40B4-BE49-F238E27FC236}">
                <a16:creationId xmlns:a16="http://schemas.microsoft.com/office/drawing/2014/main" id="{C64A096D-CE28-F1AD-CA81-56FDB15BA58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61708" y="197501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1717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88D8D-BF51-2897-A619-4729DF5F1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Wat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Optica</a:t>
            </a:r>
            <a:r>
              <a:rPr lang="fr-BE" dirty="0"/>
              <a:t>?</a:t>
            </a:r>
          </a:p>
        </p:txBody>
      </p:sp>
      <p:sp>
        <p:nvSpPr>
          <p:cNvPr id="3" name="Afgeronde rechthoek 2">
            <a:extLst>
              <a:ext uri="{FF2B5EF4-FFF2-40B4-BE49-F238E27FC236}">
                <a16:creationId xmlns:a16="http://schemas.microsoft.com/office/drawing/2014/main" id="{1EC4FA31-EAFF-5F7A-EF48-10FA8047318E}"/>
              </a:ext>
            </a:extLst>
          </p:cNvPr>
          <p:cNvSpPr/>
          <p:nvPr/>
        </p:nvSpPr>
        <p:spPr>
          <a:xfrm>
            <a:off x="581192" y="2168350"/>
            <a:ext cx="11029615" cy="4167904"/>
          </a:xfrm>
          <a:prstGeom prst="roundRect">
            <a:avLst/>
          </a:prstGeom>
          <a:solidFill>
            <a:srgbClr val="17B79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nl-NL" sz="4000" b="0" i="0" dirty="0">
              <a:solidFill>
                <a:srgbClr val="FFFFFF"/>
              </a:solidFill>
            </a:endParaRPr>
          </a:p>
          <a:p>
            <a:pPr lvl="0" algn="ctr"/>
            <a:r>
              <a:rPr lang="nl-NL" sz="3600" b="0" i="0" dirty="0"/>
              <a:t>Het deelgebied van de </a:t>
            </a:r>
            <a:r>
              <a:rPr lang="nl-NL" sz="3600" b="0" i="0" dirty="0">
                <a:solidFill>
                  <a:srgbClr val="002060"/>
                </a:solidFill>
              </a:rPr>
              <a:t>fysica</a:t>
            </a:r>
            <a:r>
              <a:rPr lang="nl-NL" sz="3600" b="0" i="0" dirty="0"/>
              <a:t> dat zich bezighoudt met de beschrijving en verklaring van het gedrag van </a:t>
            </a:r>
            <a:r>
              <a:rPr lang="nl-NL" sz="3600" b="0" i="0" dirty="0">
                <a:solidFill>
                  <a:srgbClr val="002060"/>
                </a:solidFill>
              </a:rPr>
              <a:t>licht</a:t>
            </a:r>
            <a:r>
              <a:rPr lang="nl-NL" sz="3600" b="0" i="0" dirty="0"/>
              <a:t>; dit is </a:t>
            </a:r>
            <a:r>
              <a:rPr lang="nl-NL" sz="3600" b="0" i="0" dirty="0">
                <a:solidFill>
                  <a:srgbClr val="002060"/>
                </a:solidFill>
              </a:rPr>
              <a:t>elektromagnetische</a:t>
            </a:r>
            <a:r>
              <a:rPr lang="nl-NL" sz="3600" b="0" i="0" dirty="0"/>
              <a:t> </a:t>
            </a:r>
            <a:r>
              <a:rPr lang="nl-NL" sz="3600" b="0" i="0" dirty="0">
                <a:solidFill>
                  <a:srgbClr val="002060"/>
                </a:solidFill>
              </a:rPr>
              <a:t>straling</a:t>
            </a:r>
            <a:r>
              <a:rPr lang="nl-NL" sz="3600" b="0" i="0" dirty="0"/>
              <a:t> in en rond het deel van het elektromagnetische spectrum dat zichtbaar is voor het menselijk oog, dat is met golflengten tussen circa 380 nm en 700 nm.</a:t>
            </a:r>
            <a:endParaRPr lang="fr-BE" sz="3600" dirty="0"/>
          </a:p>
        </p:txBody>
      </p:sp>
      <p:pic>
        <p:nvPicPr>
          <p:cNvPr id="7" name="Graphic 6" descr="Oog met effen opvulling">
            <a:extLst>
              <a:ext uri="{FF2B5EF4-FFF2-40B4-BE49-F238E27FC236}">
                <a16:creationId xmlns:a16="http://schemas.microsoft.com/office/drawing/2014/main" id="{A5FBE0D2-7A91-7029-B2AA-81425EF04A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8799" y="2168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3945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88D8D-BF51-2897-A619-4729DF5F1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Te </a:t>
            </a:r>
            <a:r>
              <a:rPr lang="fr-BE" dirty="0" err="1"/>
              <a:t>kennen</a:t>
            </a:r>
            <a:r>
              <a:rPr lang="fr-BE" dirty="0"/>
              <a:t> </a:t>
            </a:r>
            <a:r>
              <a:rPr lang="fr-BE" dirty="0" err="1"/>
              <a:t>leerstof</a:t>
            </a:r>
            <a:r>
              <a:rPr lang="fr-BE" dirty="0"/>
              <a:t>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2B07F-5F97-C90D-45B4-689C2978A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13001"/>
            <a:ext cx="11029615" cy="2429799"/>
          </a:xfrm>
        </p:spPr>
        <p:txBody>
          <a:bodyPr/>
          <a:lstStyle/>
          <a:p>
            <a:r>
              <a:rPr lang="fr-BE" dirty="0" err="1"/>
              <a:t>Wetten</a:t>
            </a:r>
            <a:r>
              <a:rPr lang="fr-BE" dirty="0"/>
              <a:t> van </a:t>
            </a:r>
            <a:r>
              <a:rPr lang="fr-BE" dirty="0" err="1"/>
              <a:t>terugkaatsing</a:t>
            </a:r>
            <a:r>
              <a:rPr lang="fr-BE" dirty="0"/>
              <a:t> en </a:t>
            </a:r>
            <a:r>
              <a:rPr lang="fr-BE" dirty="0" err="1"/>
              <a:t>breking</a:t>
            </a:r>
            <a:r>
              <a:rPr lang="fr-BE" dirty="0"/>
              <a:t> van </a:t>
            </a:r>
            <a:r>
              <a:rPr lang="fr-BE" dirty="0" err="1"/>
              <a:t>licht</a:t>
            </a:r>
            <a:r>
              <a:rPr lang="fr-BE" dirty="0"/>
              <a:t> </a:t>
            </a:r>
            <a:r>
              <a:rPr lang="fr-BE" dirty="0" err="1"/>
              <a:t>aan</a:t>
            </a:r>
            <a:r>
              <a:rPr lang="fr-BE" dirty="0"/>
              <a:t> </a:t>
            </a:r>
            <a:r>
              <a:rPr lang="fr-BE" dirty="0" err="1"/>
              <a:t>vlakke</a:t>
            </a:r>
            <a:r>
              <a:rPr lang="fr-BE" dirty="0"/>
              <a:t> </a:t>
            </a:r>
            <a:r>
              <a:rPr lang="fr-BE" dirty="0" err="1"/>
              <a:t>grensoppervlakken</a:t>
            </a:r>
            <a:r>
              <a:rPr lang="fr-BE" dirty="0"/>
              <a:t>, </a:t>
            </a:r>
            <a:r>
              <a:rPr lang="fr-BE" dirty="0" err="1"/>
              <a:t>brekingswet</a:t>
            </a:r>
            <a:r>
              <a:rPr lang="fr-BE" dirty="0"/>
              <a:t> van </a:t>
            </a:r>
            <a:r>
              <a:rPr lang="fr-BE" dirty="0" err="1"/>
              <a:t>Snellius</a:t>
            </a:r>
            <a:r>
              <a:rPr lang="fr-BE" dirty="0"/>
              <a:t>, </a:t>
            </a:r>
            <a:r>
              <a:rPr lang="fr-BE" dirty="0" err="1"/>
              <a:t>brekingsindex</a:t>
            </a:r>
            <a:r>
              <a:rPr lang="fr-BE" dirty="0"/>
              <a:t> </a:t>
            </a:r>
          </a:p>
          <a:p>
            <a:r>
              <a:rPr lang="fr-BE" dirty="0" err="1"/>
              <a:t>Grenshoek</a:t>
            </a:r>
            <a:r>
              <a:rPr lang="fr-BE" dirty="0"/>
              <a:t>, totale </a:t>
            </a:r>
            <a:r>
              <a:rPr lang="fr-BE" dirty="0" err="1"/>
              <a:t>terugkaatsing</a:t>
            </a:r>
            <a:r>
              <a:rPr lang="fr-BE" dirty="0"/>
              <a:t>  </a:t>
            </a:r>
          </a:p>
          <a:p>
            <a:r>
              <a:rPr lang="fr-BE" dirty="0"/>
              <a:t>De </a:t>
            </a:r>
            <a:r>
              <a:rPr lang="fr-BE" dirty="0" err="1"/>
              <a:t>dunne</a:t>
            </a:r>
            <a:r>
              <a:rPr lang="fr-BE" dirty="0"/>
              <a:t> </a:t>
            </a:r>
            <a:r>
              <a:rPr lang="fr-BE" dirty="0" err="1"/>
              <a:t>bolle</a:t>
            </a:r>
            <a:r>
              <a:rPr lang="fr-BE" dirty="0"/>
              <a:t> </a:t>
            </a:r>
            <a:r>
              <a:rPr lang="fr-BE" dirty="0" err="1"/>
              <a:t>lens</a:t>
            </a:r>
            <a:r>
              <a:rPr lang="fr-BE" dirty="0"/>
              <a:t>: </a:t>
            </a:r>
            <a:r>
              <a:rPr lang="fr-BE" dirty="0" err="1"/>
              <a:t>beeldvorming</a:t>
            </a:r>
            <a:r>
              <a:rPr lang="fr-BE" dirty="0"/>
              <a:t> (</a:t>
            </a:r>
            <a:r>
              <a:rPr lang="fr-BE" dirty="0" err="1"/>
              <a:t>grafisch</a:t>
            </a:r>
            <a:r>
              <a:rPr lang="fr-BE" dirty="0"/>
              <a:t> en </a:t>
            </a:r>
            <a:r>
              <a:rPr lang="fr-BE" dirty="0" err="1"/>
              <a:t>kwantitatief</a:t>
            </a:r>
            <a:r>
              <a:rPr lang="fr-BE" dirty="0"/>
              <a:t> </a:t>
            </a:r>
            <a:r>
              <a:rPr lang="fr-BE" dirty="0" err="1"/>
              <a:t>verband</a:t>
            </a:r>
            <a:r>
              <a:rPr lang="fr-BE" dirty="0"/>
              <a:t> </a:t>
            </a:r>
            <a:r>
              <a:rPr lang="fr-BE" dirty="0" err="1"/>
              <a:t>tussen</a:t>
            </a:r>
            <a:r>
              <a:rPr lang="fr-BE" dirty="0"/>
              <a:t> </a:t>
            </a:r>
            <a:r>
              <a:rPr lang="fr-BE" dirty="0" err="1"/>
              <a:t>voorwerps</a:t>
            </a:r>
            <a:r>
              <a:rPr lang="fr-BE" dirty="0"/>
              <a:t>-, </a:t>
            </a:r>
            <a:r>
              <a:rPr lang="fr-BE" dirty="0" err="1"/>
              <a:t>beeld</a:t>
            </a:r>
            <a:r>
              <a:rPr lang="fr-BE" dirty="0"/>
              <a:t>- en </a:t>
            </a:r>
            <a:r>
              <a:rPr lang="fr-BE" dirty="0" err="1"/>
              <a:t>brandpuntsafstand</a:t>
            </a:r>
            <a:r>
              <a:rPr lang="fr-BE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6998004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88D8D-BF51-2897-A619-4729DF5F1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Te </a:t>
            </a:r>
            <a:r>
              <a:rPr lang="fr-BE" dirty="0" err="1"/>
              <a:t>kennen</a:t>
            </a:r>
            <a:r>
              <a:rPr lang="fr-BE" dirty="0"/>
              <a:t> </a:t>
            </a:r>
            <a:r>
              <a:rPr lang="fr-BE" dirty="0" err="1"/>
              <a:t>leerstof</a:t>
            </a:r>
            <a:r>
              <a:rPr lang="fr-BE" dirty="0"/>
              <a:t> 2024</a:t>
            </a:r>
          </a:p>
        </p:txBody>
      </p:sp>
      <p:sp>
        <p:nvSpPr>
          <p:cNvPr id="3" name="Rectangle: Rounded Corners 3">
            <a:extLst>
              <a:ext uri="{FF2B5EF4-FFF2-40B4-BE49-F238E27FC236}">
                <a16:creationId xmlns:a16="http://schemas.microsoft.com/office/drawing/2014/main" id="{DCB04FE0-15FF-C0FF-09B4-022B22CB5870}"/>
              </a:ext>
            </a:extLst>
          </p:cNvPr>
          <p:cNvSpPr/>
          <p:nvPr/>
        </p:nvSpPr>
        <p:spPr>
          <a:xfrm>
            <a:off x="2782124" y="2093783"/>
            <a:ext cx="6627752" cy="809625"/>
          </a:xfrm>
          <a:prstGeom prst="roundRect">
            <a:avLst/>
          </a:prstGeom>
          <a:solidFill>
            <a:srgbClr val="17B79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400" dirty="0" err="1"/>
              <a:t>Terugkaatsing</a:t>
            </a:r>
            <a:r>
              <a:rPr lang="fr-BE" sz="2400" dirty="0"/>
              <a:t> en </a:t>
            </a:r>
            <a:r>
              <a:rPr lang="fr-BE" sz="2400" dirty="0" err="1"/>
              <a:t>breking</a:t>
            </a:r>
            <a:endParaRPr lang="fr-BE" sz="2400" dirty="0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494EE11B-DA3F-A9E7-7289-D9A6A676A0CC}"/>
              </a:ext>
            </a:extLst>
          </p:cNvPr>
          <p:cNvSpPr/>
          <p:nvPr/>
        </p:nvSpPr>
        <p:spPr>
          <a:xfrm>
            <a:off x="2244605" y="1961077"/>
            <a:ext cx="1075038" cy="1075038"/>
          </a:xfrm>
          <a:prstGeom prst="ellipse">
            <a:avLst/>
          </a:prstGeom>
          <a:solidFill>
            <a:srgbClr val="1B31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>
                <a:latin typeface="Moranga" pitchFamily="2" charset="77"/>
              </a:rPr>
              <a:t>1</a:t>
            </a:r>
          </a:p>
        </p:txBody>
      </p:sp>
      <p:sp>
        <p:nvSpPr>
          <p:cNvPr id="8" name="Rectangle: Rounded Corners 3">
            <a:extLst>
              <a:ext uri="{FF2B5EF4-FFF2-40B4-BE49-F238E27FC236}">
                <a16:creationId xmlns:a16="http://schemas.microsoft.com/office/drawing/2014/main" id="{0BCA1677-44D4-9D56-365F-1EECFFBAA0FC}"/>
              </a:ext>
            </a:extLst>
          </p:cNvPr>
          <p:cNvSpPr/>
          <p:nvPr/>
        </p:nvSpPr>
        <p:spPr>
          <a:xfrm>
            <a:off x="2782124" y="3230605"/>
            <a:ext cx="3199127" cy="809625"/>
          </a:xfrm>
          <a:prstGeom prst="roundRect">
            <a:avLst/>
          </a:prstGeom>
          <a:solidFill>
            <a:srgbClr val="17B79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400" dirty="0" err="1"/>
              <a:t>Snellius</a:t>
            </a:r>
            <a:endParaRPr lang="fr-BE" sz="2400" dirty="0"/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7FB26700-C446-BF9B-6816-4718719468A3}"/>
              </a:ext>
            </a:extLst>
          </p:cNvPr>
          <p:cNvSpPr/>
          <p:nvPr/>
        </p:nvSpPr>
        <p:spPr>
          <a:xfrm>
            <a:off x="2244605" y="3097899"/>
            <a:ext cx="1075038" cy="1075038"/>
          </a:xfrm>
          <a:prstGeom prst="ellipse">
            <a:avLst/>
          </a:prstGeom>
          <a:solidFill>
            <a:srgbClr val="1B31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>
                <a:latin typeface="Moranga" pitchFamily="2" charset="77"/>
              </a:rPr>
              <a:t>2</a:t>
            </a:r>
          </a:p>
        </p:txBody>
      </p:sp>
      <p:sp>
        <p:nvSpPr>
          <p:cNvPr id="12" name="Rectangle: Rounded Corners 3">
            <a:extLst>
              <a:ext uri="{FF2B5EF4-FFF2-40B4-BE49-F238E27FC236}">
                <a16:creationId xmlns:a16="http://schemas.microsoft.com/office/drawing/2014/main" id="{D23BF5A2-F81F-E019-17E5-600235A2FAB8}"/>
              </a:ext>
            </a:extLst>
          </p:cNvPr>
          <p:cNvSpPr/>
          <p:nvPr/>
        </p:nvSpPr>
        <p:spPr>
          <a:xfrm>
            <a:off x="2782124" y="4441567"/>
            <a:ext cx="6627752" cy="809625"/>
          </a:xfrm>
          <a:prstGeom prst="roundRect">
            <a:avLst/>
          </a:prstGeom>
          <a:solidFill>
            <a:srgbClr val="17B79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400" dirty="0" err="1"/>
              <a:t>Beeldvorming</a:t>
            </a:r>
            <a:r>
              <a:rPr lang="fr-BE" sz="2400" dirty="0"/>
              <a:t> </a:t>
            </a:r>
            <a:r>
              <a:rPr lang="fr-BE" sz="2400" dirty="0" err="1"/>
              <a:t>bij</a:t>
            </a:r>
            <a:r>
              <a:rPr lang="fr-BE" sz="2400" dirty="0"/>
              <a:t> </a:t>
            </a:r>
            <a:r>
              <a:rPr lang="fr-BE" sz="2400" dirty="0" err="1"/>
              <a:t>bolle</a:t>
            </a:r>
            <a:r>
              <a:rPr lang="fr-BE" sz="2400" dirty="0"/>
              <a:t> </a:t>
            </a:r>
            <a:r>
              <a:rPr lang="fr-BE" sz="2400" dirty="0" err="1"/>
              <a:t>lens</a:t>
            </a:r>
            <a:endParaRPr lang="fr-BE" sz="2400" dirty="0"/>
          </a:p>
        </p:txBody>
      </p:sp>
      <p:sp>
        <p:nvSpPr>
          <p:cNvPr id="13" name="Ovaal 12">
            <a:extLst>
              <a:ext uri="{FF2B5EF4-FFF2-40B4-BE49-F238E27FC236}">
                <a16:creationId xmlns:a16="http://schemas.microsoft.com/office/drawing/2014/main" id="{9C0E99E1-A8BB-BA4D-5BE2-B44EBD3B1E7C}"/>
              </a:ext>
            </a:extLst>
          </p:cNvPr>
          <p:cNvSpPr/>
          <p:nvPr/>
        </p:nvSpPr>
        <p:spPr>
          <a:xfrm>
            <a:off x="2244605" y="4308861"/>
            <a:ext cx="1075038" cy="1075038"/>
          </a:xfrm>
          <a:prstGeom prst="ellipse">
            <a:avLst/>
          </a:prstGeom>
          <a:solidFill>
            <a:srgbClr val="1B31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>
                <a:latin typeface="Moranga" pitchFamily="2" charset="77"/>
              </a:rPr>
              <a:t>3</a:t>
            </a:r>
          </a:p>
        </p:txBody>
      </p:sp>
      <p:sp>
        <p:nvSpPr>
          <p:cNvPr id="14" name="Rectangle: Rounded Corners 3">
            <a:extLst>
              <a:ext uri="{FF2B5EF4-FFF2-40B4-BE49-F238E27FC236}">
                <a16:creationId xmlns:a16="http://schemas.microsoft.com/office/drawing/2014/main" id="{19D1B87B-3B63-70BC-DB46-DB9D1811D582}"/>
              </a:ext>
            </a:extLst>
          </p:cNvPr>
          <p:cNvSpPr/>
          <p:nvPr/>
        </p:nvSpPr>
        <p:spPr>
          <a:xfrm>
            <a:off x="2782124" y="5652529"/>
            <a:ext cx="6627752" cy="809625"/>
          </a:xfrm>
          <a:prstGeom prst="roundRect">
            <a:avLst/>
          </a:prstGeom>
          <a:solidFill>
            <a:srgbClr val="17B79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400" dirty="0" err="1"/>
              <a:t>Voorwerp</a:t>
            </a:r>
            <a:r>
              <a:rPr lang="fr-BE" sz="2400" dirty="0"/>
              <a:t>-, </a:t>
            </a:r>
            <a:r>
              <a:rPr lang="fr-BE" sz="2400" dirty="0" err="1"/>
              <a:t>beeld</a:t>
            </a:r>
            <a:r>
              <a:rPr lang="fr-BE" sz="2400" dirty="0"/>
              <a:t>-, en </a:t>
            </a:r>
            <a:r>
              <a:rPr lang="fr-BE" sz="2400" dirty="0" err="1"/>
              <a:t>brandpuntsafstand</a:t>
            </a:r>
            <a:endParaRPr lang="fr-BE" sz="2400" dirty="0"/>
          </a:p>
        </p:txBody>
      </p:sp>
      <p:sp>
        <p:nvSpPr>
          <p:cNvPr id="15" name="Ovaal 14">
            <a:extLst>
              <a:ext uri="{FF2B5EF4-FFF2-40B4-BE49-F238E27FC236}">
                <a16:creationId xmlns:a16="http://schemas.microsoft.com/office/drawing/2014/main" id="{36509267-6761-9640-95EE-19310C5FABD3}"/>
              </a:ext>
            </a:extLst>
          </p:cNvPr>
          <p:cNvSpPr/>
          <p:nvPr/>
        </p:nvSpPr>
        <p:spPr>
          <a:xfrm>
            <a:off x="2244605" y="5519823"/>
            <a:ext cx="1075038" cy="1075038"/>
          </a:xfrm>
          <a:prstGeom prst="ellipse">
            <a:avLst/>
          </a:prstGeom>
          <a:solidFill>
            <a:srgbClr val="1B31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>
                <a:latin typeface="Moranga" pitchFamily="2" charset="77"/>
              </a:rPr>
              <a:t>4</a:t>
            </a:r>
          </a:p>
        </p:txBody>
      </p:sp>
      <p:sp>
        <p:nvSpPr>
          <p:cNvPr id="16" name="Rectangle: Rounded Corners 3">
            <a:extLst>
              <a:ext uri="{FF2B5EF4-FFF2-40B4-BE49-F238E27FC236}">
                <a16:creationId xmlns:a16="http://schemas.microsoft.com/office/drawing/2014/main" id="{3BC1914F-76A2-FA69-DE0C-BA5FCD102798}"/>
              </a:ext>
            </a:extLst>
          </p:cNvPr>
          <p:cNvSpPr/>
          <p:nvPr/>
        </p:nvSpPr>
        <p:spPr>
          <a:xfrm>
            <a:off x="6096000" y="3230605"/>
            <a:ext cx="3315974" cy="809625"/>
          </a:xfrm>
          <a:prstGeom prst="roundRect">
            <a:avLst/>
          </a:prstGeom>
          <a:solidFill>
            <a:srgbClr val="17B79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400" dirty="0" err="1"/>
              <a:t>Brekingsindex</a:t>
            </a:r>
            <a:endParaRPr lang="fr-BE" sz="2400" dirty="0"/>
          </a:p>
        </p:txBody>
      </p:sp>
    </p:spTree>
    <p:extLst>
      <p:ext uri="{BB962C8B-B14F-4D97-AF65-F5344CB8AC3E}">
        <p14:creationId xmlns:p14="http://schemas.microsoft.com/office/powerpoint/2010/main" val="36169874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88D8D-BF51-2897-A619-4729DF5F1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Belangrijkste</a:t>
            </a:r>
            <a:r>
              <a:rPr lang="fr-BE" dirty="0"/>
              <a:t> </a:t>
            </a:r>
            <a:r>
              <a:rPr lang="fr-BE" dirty="0" err="1"/>
              <a:t>begrippen</a:t>
            </a:r>
            <a:endParaRPr lang="fr-BE" dirty="0"/>
          </a:p>
        </p:txBody>
      </p:sp>
      <p:sp>
        <p:nvSpPr>
          <p:cNvPr id="5" name="Rectangle: Rounded Corners 15">
            <a:extLst>
              <a:ext uri="{FF2B5EF4-FFF2-40B4-BE49-F238E27FC236}">
                <a16:creationId xmlns:a16="http://schemas.microsoft.com/office/drawing/2014/main" id="{C012A440-6768-118E-C178-9DF4A9293D98}"/>
              </a:ext>
            </a:extLst>
          </p:cNvPr>
          <p:cNvSpPr>
            <a:spLocks/>
          </p:cNvSpPr>
          <p:nvPr/>
        </p:nvSpPr>
        <p:spPr>
          <a:xfrm>
            <a:off x="1155305" y="2344888"/>
            <a:ext cx="10455503" cy="2147459"/>
          </a:xfrm>
          <a:prstGeom prst="roundRect">
            <a:avLst/>
          </a:prstGeom>
          <a:noFill/>
          <a:ln w="38100">
            <a:solidFill>
              <a:srgbClr val="17B79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dirty="0">
                <a:solidFill>
                  <a:srgbClr val="1B3151"/>
                </a:solidFill>
              </a:rPr>
              <a:t>		   De </a:t>
            </a:r>
            <a:r>
              <a:rPr lang="fr-BE" dirty="0" err="1">
                <a:solidFill>
                  <a:srgbClr val="1B3151"/>
                </a:solidFill>
              </a:rPr>
              <a:t>invalshoek</a:t>
            </a:r>
            <a:r>
              <a:rPr lang="fr-BE" dirty="0">
                <a:solidFill>
                  <a:srgbClr val="1B3151"/>
                </a:solidFill>
              </a:rPr>
              <a:t> van </a:t>
            </a:r>
            <a:r>
              <a:rPr lang="fr-BE" dirty="0" err="1">
                <a:solidFill>
                  <a:srgbClr val="1B3151"/>
                </a:solidFill>
              </a:rPr>
              <a:t>een</a:t>
            </a:r>
            <a:r>
              <a:rPr lang="fr-BE" dirty="0">
                <a:solidFill>
                  <a:srgbClr val="1B3151"/>
                </a:solidFill>
              </a:rPr>
              <a:t> </a:t>
            </a:r>
            <a:r>
              <a:rPr lang="fr-BE" dirty="0" err="1">
                <a:solidFill>
                  <a:srgbClr val="1B3151"/>
                </a:solidFill>
              </a:rPr>
              <a:t>lichtstraal</a:t>
            </a:r>
            <a:r>
              <a:rPr lang="fr-BE" dirty="0">
                <a:solidFill>
                  <a:srgbClr val="1B3151"/>
                </a:solidFill>
              </a:rPr>
              <a:t> </a:t>
            </a:r>
            <a:r>
              <a:rPr lang="fr-BE" dirty="0" err="1">
                <a:solidFill>
                  <a:srgbClr val="1B3151"/>
                </a:solidFill>
              </a:rPr>
              <a:t>is</a:t>
            </a:r>
            <a:r>
              <a:rPr lang="fr-BE" dirty="0">
                <a:solidFill>
                  <a:srgbClr val="1B3151"/>
                </a:solidFill>
              </a:rPr>
              <a:t> </a:t>
            </a:r>
            <a:r>
              <a:rPr lang="fr-BE" dirty="0" err="1">
                <a:solidFill>
                  <a:srgbClr val="1B3151"/>
                </a:solidFill>
              </a:rPr>
              <a:t>altijd</a:t>
            </a:r>
            <a:r>
              <a:rPr lang="fr-BE" dirty="0">
                <a:solidFill>
                  <a:srgbClr val="1B3151"/>
                </a:solidFill>
              </a:rPr>
              <a:t> </a:t>
            </a:r>
            <a:r>
              <a:rPr lang="fr-BE" dirty="0" err="1">
                <a:solidFill>
                  <a:srgbClr val="1B3151"/>
                </a:solidFill>
              </a:rPr>
              <a:t>gelijk</a:t>
            </a:r>
            <a:r>
              <a:rPr lang="fr-BE" dirty="0">
                <a:solidFill>
                  <a:srgbClr val="1B3151"/>
                </a:solidFill>
              </a:rPr>
              <a:t> </a:t>
            </a:r>
            <a:r>
              <a:rPr lang="fr-BE" dirty="0" err="1">
                <a:solidFill>
                  <a:srgbClr val="1B3151"/>
                </a:solidFill>
              </a:rPr>
              <a:t>aan</a:t>
            </a:r>
            <a:r>
              <a:rPr lang="fr-BE" dirty="0">
                <a:solidFill>
                  <a:srgbClr val="1B3151"/>
                </a:solidFill>
              </a:rPr>
              <a:t> de </a:t>
            </a:r>
            <a:r>
              <a:rPr lang="fr-BE" dirty="0" err="1">
                <a:solidFill>
                  <a:srgbClr val="1B3151"/>
                </a:solidFill>
              </a:rPr>
              <a:t>weerkaatsingshoek</a:t>
            </a:r>
            <a:r>
              <a:rPr lang="fr-BE" dirty="0">
                <a:solidFill>
                  <a:srgbClr val="1B3151"/>
                </a:solidFill>
              </a:rPr>
              <a:t>. </a:t>
            </a:r>
          </a:p>
          <a:p>
            <a:endParaRPr lang="fr-BE" sz="800" dirty="0">
              <a:solidFill>
                <a:srgbClr val="1B3151"/>
              </a:solidFill>
            </a:endParaRPr>
          </a:p>
          <a:p>
            <a:r>
              <a:rPr lang="fr-BE" dirty="0">
                <a:solidFill>
                  <a:srgbClr val="1B3151"/>
                </a:solidFill>
              </a:rPr>
              <a:t>		   </a:t>
            </a:r>
            <a:r>
              <a:rPr lang="fr-BE" dirty="0" err="1">
                <a:solidFill>
                  <a:srgbClr val="1B3151"/>
                </a:solidFill>
              </a:rPr>
              <a:t>Breking</a:t>
            </a:r>
            <a:r>
              <a:rPr lang="fr-BE" dirty="0">
                <a:solidFill>
                  <a:srgbClr val="1B3151"/>
                </a:solidFill>
              </a:rPr>
              <a:t>: </a:t>
            </a:r>
            <a:r>
              <a:rPr lang="fr-BE" dirty="0" err="1">
                <a:solidFill>
                  <a:srgbClr val="1B3151"/>
                </a:solidFill>
              </a:rPr>
              <a:t>Verschijnsel</a:t>
            </a:r>
            <a:r>
              <a:rPr lang="fr-BE" dirty="0">
                <a:solidFill>
                  <a:srgbClr val="1B3151"/>
                </a:solidFill>
              </a:rPr>
              <a:t> van </a:t>
            </a:r>
            <a:r>
              <a:rPr lang="fr-BE" dirty="0" err="1">
                <a:solidFill>
                  <a:srgbClr val="1B3151"/>
                </a:solidFill>
              </a:rPr>
              <a:t>licht</a:t>
            </a:r>
            <a:r>
              <a:rPr lang="fr-BE" dirty="0">
                <a:solidFill>
                  <a:srgbClr val="1B3151"/>
                </a:solidFill>
              </a:rPr>
              <a:t> </a:t>
            </a:r>
            <a:r>
              <a:rPr lang="fr-BE" dirty="0" err="1">
                <a:solidFill>
                  <a:srgbClr val="1B3151"/>
                </a:solidFill>
              </a:rPr>
              <a:t>dat</a:t>
            </a:r>
            <a:r>
              <a:rPr lang="fr-BE" dirty="0">
                <a:solidFill>
                  <a:srgbClr val="1B3151"/>
                </a:solidFill>
              </a:rPr>
              <a:t> </a:t>
            </a:r>
            <a:r>
              <a:rPr lang="fr-BE" dirty="0" err="1">
                <a:solidFill>
                  <a:srgbClr val="1B3151"/>
                </a:solidFill>
              </a:rPr>
              <a:t>zich</a:t>
            </a:r>
            <a:r>
              <a:rPr lang="fr-BE" dirty="0">
                <a:solidFill>
                  <a:srgbClr val="1B3151"/>
                </a:solidFill>
              </a:rPr>
              <a:t> </a:t>
            </a:r>
            <a:r>
              <a:rPr lang="fr-BE" dirty="0" err="1">
                <a:solidFill>
                  <a:srgbClr val="1B3151"/>
                </a:solidFill>
              </a:rPr>
              <a:t>voordoet</a:t>
            </a:r>
            <a:r>
              <a:rPr lang="fr-BE" dirty="0">
                <a:solidFill>
                  <a:srgbClr val="1B3151"/>
                </a:solidFill>
              </a:rPr>
              <a:t> </a:t>
            </a:r>
            <a:r>
              <a:rPr lang="fr-BE" dirty="0" err="1">
                <a:solidFill>
                  <a:srgbClr val="1B3151"/>
                </a:solidFill>
              </a:rPr>
              <a:t>telkens</a:t>
            </a:r>
            <a:r>
              <a:rPr lang="fr-BE" dirty="0">
                <a:solidFill>
                  <a:srgbClr val="1B3151"/>
                </a:solidFill>
              </a:rPr>
              <a:t> </a:t>
            </a:r>
            <a:r>
              <a:rPr lang="fr-BE" dirty="0" err="1">
                <a:solidFill>
                  <a:srgbClr val="1B3151"/>
                </a:solidFill>
              </a:rPr>
              <a:t>wanneer</a:t>
            </a:r>
            <a:r>
              <a:rPr lang="fr-BE" dirty="0">
                <a:solidFill>
                  <a:srgbClr val="1B3151"/>
                </a:solidFill>
              </a:rPr>
              <a:t> het </a:t>
            </a:r>
            <a:r>
              <a:rPr lang="fr-BE" dirty="0" err="1">
                <a:solidFill>
                  <a:srgbClr val="1B3151"/>
                </a:solidFill>
              </a:rPr>
              <a:t>licht</a:t>
            </a:r>
            <a:r>
              <a:rPr lang="fr-BE" dirty="0">
                <a:solidFill>
                  <a:srgbClr val="1B3151"/>
                </a:solidFill>
              </a:rPr>
              <a:t> het </a:t>
            </a:r>
            <a:r>
              <a:rPr lang="fr-BE" dirty="0" err="1">
                <a:solidFill>
                  <a:srgbClr val="1B3151"/>
                </a:solidFill>
              </a:rPr>
              <a:t>grensvlak</a:t>
            </a:r>
            <a:r>
              <a:rPr lang="fr-BE" dirty="0">
                <a:solidFill>
                  <a:srgbClr val="1B3151"/>
                </a:solidFill>
              </a:rPr>
              <a:t> </a:t>
            </a:r>
            <a:r>
              <a:rPr lang="fr-BE" dirty="0" err="1">
                <a:solidFill>
                  <a:srgbClr val="1B3151"/>
                </a:solidFill>
              </a:rPr>
              <a:t>passeert</a:t>
            </a:r>
            <a:r>
              <a:rPr lang="fr-BE" dirty="0">
                <a:solidFill>
                  <a:srgbClr val="1B3151"/>
                </a:solidFill>
              </a:rPr>
              <a:t> </a:t>
            </a:r>
            <a:r>
              <a:rPr lang="fr-BE" dirty="0" err="1">
                <a:solidFill>
                  <a:srgbClr val="1B3151"/>
                </a:solidFill>
              </a:rPr>
              <a:t>tussen</a:t>
            </a:r>
            <a:r>
              <a:rPr lang="fr-BE" dirty="0">
                <a:solidFill>
                  <a:srgbClr val="1B3151"/>
                </a:solidFill>
              </a:rPr>
              <a:t> media van </a:t>
            </a:r>
            <a:r>
              <a:rPr lang="fr-BE" dirty="0" err="1">
                <a:solidFill>
                  <a:srgbClr val="1B3151"/>
                </a:solidFill>
              </a:rPr>
              <a:t>verschillende</a:t>
            </a:r>
            <a:r>
              <a:rPr lang="fr-BE" dirty="0">
                <a:solidFill>
                  <a:srgbClr val="1B3151"/>
                </a:solidFill>
              </a:rPr>
              <a:t> </a:t>
            </a:r>
            <a:r>
              <a:rPr lang="fr-BE" dirty="0" err="1">
                <a:solidFill>
                  <a:srgbClr val="1B3151"/>
                </a:solidFill>
              </a:rPr>
              <a:t>optische</a:t>
            </a:r>
            <a:r>
              <a:rPr lang="fr-BE" dirty="0">
                <a:solidFill>
                  <a:srgbClr val="1B3151"/>
                </a:solidFill>
              </a:rPr>
              <a:t> </a:t>
            </a:r>
            <a:r>
              <a:rPr lang="fr-BE" dirty="0" err="1">
                <a:solidFill>
                  <a:srgbClr val="1B3151"/>
                </a:solidFill>
              </a:rPr>
              <a:t>dichtheid</a:t>
            </a:r>
            <a:r>
              <a:rPr lang="fr-BE" dirty="0">
                <a:solidFill>
                  <a:srgbClr val="1B3151"/>
                </a:solidFill>
              </a:rPr>
              <a:t>.</a:t>
            </a:r>
          </a:p>
          <a:p>
            <a:r>
              <a:rPr lang="fr-BE" sz="800" dirty="0">
                <a:solidFill>
                  <a:srgbClr val="F0ECEB"/>
                </a:solidFill>
              </a:rPr>
              <a:t>h</a:t>
            </a:r>
            <a:br>
              <a:rPr lang="fr-BE" dirty="0">
                <a:solidFill>
                  <a:srgbClr val="1B3151"/>
                </a:solidFill>
              </a:rPr>
            </a:br>
            <a:r>
              <a:rPr lang="nl-NL" dirty="0">
                <a:solidFill>
                  <a:srgbClr val="1B3151"/>
                </a:solidFill>
              </a:rPr>
              <a:t>Als licht van een stof met lage dichtheid overgaat in een stof met hogere dichtheid, breekt het licht naar de normaal (= lijn loodrecht op het voorwerp en door het invalspunt) toe. De hoek tussen de gebroken lichtstraal en de normaal noemen we de brekingshoek. Deze zal kleiner zijn dan de invalshoek. </a:t>
            </a:r>
            <a:endParaRPr lang="fr-BE" dirty="0">
              <a:solidFill>
                <a:srgbClr val="1B3151"/>
              </a:solidFill>
            </a:endParaRPr>
          </a:p>
        </p:txBody>
      </p:sp>
      <p:sp>
        <p:nvSpPr>
          <p:cNvPr id="7" name="Rectangle: Rounded Corners 3">
            <a:extLst>
              <a:ext uri="{FF2B5EF4-FFF2-40B4-BE49-F238E27FC236}">
                <a16:creationId xmlns:a16="http://schemas.microsoft.com/office/drawing/2014/main" id="{AC17BD66-AC13-FEA8-83AD-89227BFC9098}"/>
              </a:ext>
            </a:extLst>
          </p:cNvPr>
          <p:cNvSpPr/>
          <p:nvPr/>
        </p:nvSpPr>
        <p:spPr>
          <a:xfrm>
            <a:off x="933533" y="2076484"/>
            <a:ext cx="2197650" cy="989241"/>
          </a:xfrm>
          <a:prstGeom prst="roundRect">
            <a:avLst/>
          </a:prstGeom>
          <a:solidFill>
            <a:srgbClr val="17B79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400" dirty="0" err="1"/>
              <a:t>Terugkaatsing</a:t>
            </a:r>
            <a:r>
              <a:rPr lang="fr-BE" sz="2400" dirty="0"/>
              <a:t> en </a:t>
            </a:r>
            <a:r>
              <a:rPr lang="fr-BE" sz="2400" dirty="0" err="1"/>
              <a:t>breking</a:t>
            </a:r>
            <a:endParaRPr lang="fr-BE" sz="2400" dirty="0"/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C34AEE9B-FAFE-1A5F-588B-BB3A45C0C4C0}"/>
              </a:ext>
            </a:extLst>
          </p:cNvPr>
          <p:cNvSpPr/>
          <p:nvPr/>
        </p:nvSpPr>
        <p:spPr>
          <a:xfrm>
            <a:off x="415400" y="2201153"/>
            <a:ext cx="739905" cy="739905"/>
          </a:xfrm>
          <a:prstGeom prst="ellipse">
            <a:avLst/>
          </a:prstGeom>
          <a:solidFill>
            <a:srgbClr val="1B31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>
                <a:latin typeface="Moranga" pitchFamily="2" charset="77"/>
              </a:rPr>
              <a:t>1</a:t>
            </a:r>
          </a:p>
        </p:txBody>
      </p:sp>
      <p:sp>
        <p:nvSpPr>
          <p:cNvPr id="9" name="Rectangle: Rounded Corners 15">
            <a:extLst>
              <a:ext uri="{FF2B5EF4-FFF2-40B4-BE49-F238E27FC236}">
                <a16:creationId xmlns:a16="http://schemas.microsoft.com/office/drawing/2014/main" id="{B6F22DDF-2625-5225-D223-14A60718D947}"/>
              </a:ext>
            </a:extLst>
          </p:cNvPr>
          <p:cNvSpPr>
            <a:spLocks/>
          </p:cNvSpPr>
          <p:nvPr/>
        </p:nvSpPr>
        <p:spPr>
          <a:xfrm>
            <a:off x="1155305" y="5088088"/>
            <a:ext cx="10455503" cy="1725082"/>
          </a:xfrm>
          <a:prstGeom prst="roundRect">
            <a:avLst/>
          </a:prstGeom>
          <a:noFill/>
          <a:ln w="38100">
            <a:solidFill>
              <a:srgbClr val="17B79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BE" dirty="0">
              <a:solidFill>
                <a:schemeClr val="accent1"/>
              </a:solidFill>
            </a:endParaRPr>
          </a:p>
          <a:p>
            <a:r>
              <a:rPr lang="fr-BE" dirty="0" err="1">
                <a:solidFill>
                  <a:schemeClr val="accent1"/>
                </a:solidFill>
              </a:rPr>
              <a:t>Verhouding</a:t>
            </a:r>
            <a:r>
              <a:rPr lang="fr-BE" dirty="0">
                <a:solidFill>
                  <a:schemeClr val="accent1"/>
                </a:solidFill>
              </a:rPr>
              <a:t> </a:t>
            </a:r>
            <a:r>
              <a:rPr lang="fr-BE" dirty="0" err="1">
                <a:solidFill>
                  <a:schemeClr val="accent1"/>
                </a:solidFill>
              </a:rPr>
              <a:t>tussen</a:t>
            </a:r>
            <a:r>
              <a:rPr lang="fr-BE" dirty="0">
                <a:solidFill>
                  <a:schemeClr val="accent1"/>
                </a:solidFill>
              </a:rPr>
              <a:t> de </a:t>
            </a:r>
            <a:r>
              <a:rPr lang="fr-BE" dirty="0" err="1">
                <a:solidFill>
                  <a:schemeClr val="accent1"/>
                </a:solidFill>
              </a:rPr>
              <a:t>invalshoek</a:t>
            </a:r>
            <a:r>
              <a:rPr lang="fr-BE" dirty="0">
                <a:solidFill>
                  <a:schemeClr val="accent1"/>
                </a:solidFill>
              </a:rPr>
              <a:t> (i</a:t>
            </a:r>
            <a:r>
              <a:rPr lang="fr-BE" baseline="-25000" dirty="0">
                <a:solidFill>
                  <a:schemeClr val="accent1"/>
                </a:solidFill>
              </a:rPr>
              <a:t>1</a:t>
            </a:r>
            <a:r>
              <a:rPr lang="fr-BE" dirty="0">
                <a:solidFill>
                  <a:schemeClr val="accent1"/>
                </a:solidFill>
              </a:rPr>
              <a:t>) en de </a:t>
            </a:r>
            <a:r>
              <a:rPr lang="fr-BE" dirty="0" err="1">
                <a:solidFill>
                  <a:schemeClr val="accent1"/>
                </a:solidFill>
              </a:rPr>
              <a:t>brekingshoek</a:t>
            </a:r>
            <a:r>
              <a:rPr lang="fr-BE" dirty="0">
                <a:solidFill>
                  <a:schemeClr val="accent1"/>
                </a:solidFill>
              </a:rPr>
              <a:t> (i</a:t>
            </a:r>
            <a:r>
              <a:rPr lang="fr-BE" baseline="-25000" dirty="0">
                <a:solidFill>
                  <a:schemeClr val="accent1"/>
                </a:solidFill>
              </a:rPr>
              <a:t>2</a:t>
            </a:r>
            <a:r>
              <a:rPr lang="fr-BE" dirty="0">
                <a:solidFill>
                  <a:schemeClr val="accent1"/>
                </a:solidFill>
              </a:rPr>
              <a:t>) = </a:t>
            </a:r>
            <a:r>
              <a:rPr lang="fr-BE" dirty="0" err="1">
                <a:solidFill>
                  <a:schemeClr val="accent1"/>
                </a:solidFill>
              </a:rPr>
              <a:t>wet</a:t>
            </a:r>
            <a:r>
              <a:rPr lang="fr-BE" dirty="0">
                <a:solidFill>
                  <a:schemeClr val="accent1"/>
                </a:solidFill>
              </a:rPr>
              <a:t> van </a:t>
            </a:r>
            <a:r>
              <a:rPr lang="fr-BE" dirty="0" err="1">
                <a:solidFill>
                  <a:schemeClr val="accent1"/>
                </a:solidFill>
              </a:rPr>
              <a:t>snellius</a:t>
            </a:r>
            <a:r>
              <a:rPr lang="fr-BE" dirty="0">
                <a:solidFill>
                  <a:schemeClr val="accent1"/>
                </a:solidFill>
              </a:rPr>
              <a:t>. </a:t>
            </a:r>
          </a:p>
          <a:p>
            <a:r>
              <a:rPr lang="fr-BE" dirty="0">
                <a:solidFill>
                  <a:schemeClr val="accent1"/>
                </a:solidFill>
              </a:rPr>
              <a:t> </a:t>
            </a:r>
          </a:p>
          <a:p>
            <a:endParaRPr lang="fr-BE" sz="800" dirty="0">
              <a:solidFill>
                <a:schemeClr val="accent1"/>
              </a:solidFill>
            </a:endParaRPr>
          </a:p>
          <a:p>
            <a:endParaRPr lang="fr-BE" sz="800" dirty="0">
              <a:solidFill>
                <a:schemeClr val="accent1"/>
              </a:solidFill>
            </a:endParaRPr>
          </a:p>
          <a:p>
            <a:endParaRPr lang="fr-BE" sz="800" dirty="0">
              <a:solidFill>
                <a:schemeClr val="accent1"/>
              </a:solidFill>
            </a:endParaRPr>
          </a:p>
          <a:p>
            <a:r>
              <a:rPr lang="fr-BE" dirty="0" err="1">
                <a:solidFill>
                  <a:schemeClr val="accent1"/>
                </a:solidFill>
              </a:rPr>
              <a:t>Waarbij</a:t>
            </a:r>
            <a:r>
              <a:rPr lang="fr-BE" dirty="0">
                <a:solidFill>
                  <a:schemeClr val="accent1"/>
                </a:solidFill>
              </a:rPr>
              <a:t> n de </a:t>
            </a:r>
            <a:r>
              <a:rPr lang="fr-BE" dirty="0" err="1">
                <a:solidFill>
                  <a:schemeClr val="accent1"/>
                </a:solidFill>
              </a:rPr>
              <a:t>brekingsindexen</a:t>
            </a:r>
            <a:r>
              <a:rPr lang="fr-BE" dirty="0">
                <a:solidFill>
                  <a:schemeClr val="accent1"/>
                </a:solidFill>
              </a:rPr>
              <a:t> </a:t>
            </a:r>
            <a:r>
              <a:rPr lang="fr-BE" dirty="0" err="1">
                <a:solidFill>
                  <a:schemeClr val="accent1"/>
                </a:solidFill>
              </a:rPr>
              <a:t>zijn</a:t>
            </a:r>
            <a:r>
              <a:rPr lang="fr-BE" dirty="0">
                <a:solidFill>
                  <a:schemeClr val="accent1"/>
                </a:solidFill>
              </a:rPr>
              <a:t> van de media </a:t>
            </a:r>
          </a:p>
        </p:txBody>
      </p:sp>
      <p:sp>
        <p:nvSpPr>
          <p:cNvPr id="15" name="Rectangle: Rounded Corners 3">
            <a:extLst>
              <a:ext uri="{FF2B5EF4-FFF2-40B4-BE49-F238E27FC236}">
                <a16:creationId xmlns:a16="http://schemas.microsoft.com/office/drawing/2014/main" id="{4906E56C-BB6D-6753-92F6-534D904E80A3}"/>
              </a:ext>
            </a:extLst>
          </p:cNvPr>
          <p:cNvSpPr/>
          <p:nvPr/>
        </p:nvSpPr>
        <p:spPr>
          <a:xfrm>
            <a:off x="984729" y="4619275"/>
            <a:ext cx="3199127" cy="809625"/>
          </a:xfrm>
          <a:prstGeom prst="roundRect">
            <a:avLst/>
          </a:prstGeom>
          <a:solidFill>
            <a:srgbClr val="17B79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400" dirty="0" err="1"/>
              <a:t>Snellius</a:t>
            </a:r>
            <a:endParaRPr lang="fr-BE" sz="2400" dirty="0"/>
          </a:p>
        </p:txBody>
      </p:sp>
      <p:sp>
        <p:nvSpPr>
          <p:cNvPr id="16" name="Rectangle: Rounded Corners 3">
            <a:extLst>
              <a:ext uri="{FF2B5EF4-FFF2-40B4-BE49-F238E27FC236}">
                <a16:creationId xmlns:a16="http://schemas.microsoft.com/office/drawing/2014/main" id="{3699E490-355E-E9DC-DCF0-48549F1A7ED9}"/>
              </a:ext>
            </a:extLst>
          </p:cNvPr>
          <p:cNvSpPr/>
          <p:nvPr/>
        </p:nvSpPr>
        <p:spPr>
          <a:xfrm>
            <a:off x="4298605" y="4619275"/>
            <a:ext cx="3315974" cy="809625"/>
          </a:xfrm>
          <a:prstGeom prst="roundRect">
            <a:avLst/>
          </a:prstGeom>
          <a:solidFill>
            <a:srgbClr val="17B79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400" dirty="0" err="1"/>
              <a:t>Brekingsindex</a:t>
            </a:r>
            <a:endParaRPr lang="fr-BE" sz="2400" dirty="0"/>
          </a:p>
        </p:txBody>
      </p:sp>
      <p:sp>
        <p:nvSpPr>
          <p:cNvPr id="17" name="Ovaal 16">
            <a:extLst>
              <a:ext uri="{FF2B5EF4-FFF2-40B4-BE49-F238E27FC236}">
                <a16:creationId xmlns:a16="http://schemas.microsoft.com/office/drawing/2014/main" id="{46C10828-263D-A73B-9861-B534FA31C4E8}"/>
              </a:ext>
            </a:extLst>
          </p:cNvPr>
          <p:cNvSpPr/>
          <p:nvPr/>
        </p:nvSpPr>
        <p:spPr>
          <a:xfrm>
            <a:off x="415400" y="4654134"/>
            <a:ext cx="739905" cy="739905"/>
          </a:xfrm>
          <a:prstGeom prst="ellipse">
            <a:avLst/>
          </a:prstGeom>
          <a:solidFill>
            <a:srgbClr val="1B31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>
                <a:latin typeface="Moranga" pitchFamily="2" charset="77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FA75B135-03AF-A541-18F6-8A0594CB1C81}"/>
                  </a:ext>
                </a:extLst>
              </p:cNvPr>
              <p:cNvSpPr txBox="1"/>
              <p:nvPr/>
            </p:nvSpPr>
            <p:spPr>
              <a:xfrm>
                <a:off x="581192" y="5769674"/>
                <a:ext cx="2732269" cy="6690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BE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BE" b="0" i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a:rPr lang="fr-BE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fr-BE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BE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fr-BE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fr-BE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fr-BE" b="0" i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a:rPr lang="fr-BE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fr-BE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BE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fr-BE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fr-BE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fr-BE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BE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BE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BE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fr-BE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fr-BE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BE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fr-BE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fr-BE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FA75B135-03AF-A541-18F6-8A0594CB1C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192" y="5769674"/>
                <a:ext cx="2732269" cy="669094"/>
              </a:xfrm>
              <a:prstGeom prst="rect">
                <a:avLst/>
              </a:prstGeom>
              <a:blipFill>
                <a:blip r:embed="rId2"/>
                <a:stretch>
                  <a:fillRect b="-11321"/>
                </a:stretch>
              </a:blipFill>
            </p:spPr>
            <p:txBody>
              <a:bodyPr/>
              <a:lstStyle/>
              <a:p>
                <a:r>
                  <a:rPr lang="nl-B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Picture 11">
            <a:extLst>
              <a:ext uri="{FF2B5EF4-FFF2-40B4-BE49-F238E27FC236}">
                <a16:creationId xmlns:a16="http://schemas.microsoft.com/office/drawing/2014/main" id="{19349359-BFC7-DCEA-1D8A-D7396D1EA4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8683" y="5009637"/>
            <a:ext cx="2430723" cy="1810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9588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88D8D-BF51-2897-A619-4729DF5F1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Belangrijkste</a:t>
            </a:r>
            <a:r>
              <a:rPr lang="fr-BE" dirty="0"/>
              <a:t> </a:t>
            </a:r>
            <a:r>
              <a:rPr lang="fr-BE" dirty="0" err="1"/>
              <a:t>begrippen</a:t>
            </a:r>
            <a:endParaRPr lang="fr-B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EAB4EA-B00C-7912-2CA0-0A6923ABD4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9923" y="3555519"/>
            <a:ext cx="7152154" cy="2628900"/>
          </a:xfrm>
          <a:prstGeom prst="rect">
            <a:avLst/>
          </a:prstGeom>
        </p:spPr>
      </p:pic>
      <p:sp>
        <p:nvSpPr>
          <p:cNvPr id="3" name="Rectangle: Rounded Corners 3">
            <a:extLst>
              <a:ext uri="{FF2B5EF4-FFF2-40B4-BE49-F238E27FC236}">
                <a16:creationId xmlns:a16="http://schemas.microsoft.com/office/drawing/2014/main" id="{F27B9BD3-F4C1-794E-EDD6-D5B6BFDE6F1A}"/>
              </a:ext>
            </a:extLst>
          </p:cNvPr>
          <p:cNvSpPr/>
          <p:nvPr/>
        </p:nvSpPr>
        <p:spPr>
          <a:xfrm>
            <a:off x="933532" y="2076484"/>
            <a:ext cx="4846379" cy="989241"/>
          </a:xfrm>
          <a:prstGeom prst="roundRect">
            <a:avLst/>
          </a:prstGeom>
          <a:solidFill>
            <a:srgbClr val="17B79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400" dirty="0" err="1"/>
              <a:t>Terugkaatsing</a:t>
            </a:r>
            <a:r>
              <a:rPr lang="fr-BE" sz="2400" dirty="0"/>
              <a:t> en </a:t>
            </a:r>
            <a:r>
              <a:rPr lang="fr-BE" sz="2400" dirty="0" err="1"/>
              <a:t>breking</a:t>
            </a:r>
            <a:endParaRPr lang="fr-BE" sz="2400" dirty="0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F1BCAAC0-F332-48B9-50CD-D8FBDA793AB0}"/>
              </a:ext>
            </a:extLst>
          </p:cNvPr>
          <p:cNvSpPr/>
          <p:nvPr/>
        </p:nvSpPr>
        <p:spPr>
          <a:xfrm>
            <a:off x="415400" y="2201153"/>
            <a:ext cx="739905" cy="739905"/>
          </a:xfrm>
          <a:prstGeom prst="ellipse">
            <a:avLst/>
          </a:prstGeom>
          <a:solidFill>
            <a:srgbClr val="1B31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>
                <a:latin typeface="Moranga" pitchFamily="2" charset="7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6819186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88D8D-BF51-2897-A619-4729DF5F1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Belangrijkste</a:t>
            </a:r>
            <a:r>
              <a:rPr lang="fr-BE" dirty="0"/>
              <a:t> </a:t>
            </a:r>
            <a:r>
              <a:rPr lang="fr-BE" dirty="0" err="1"/>
              <a:t>begrippen</a:t>
            </a:r>
            <a:endParaRPr lang="fr-BE" dirty="0"/>
          </a:p>
        </p:txBody>
      </p:sp>
      <p:pic>
        <p:nvPicPr>
          <p:cNvPr id="1026" name="Picture 2" descr="Converging and Diverging Lenses">
            <a:extLst>
              <a:ext uri="{FF2B5EF4-FFF2-40B4-BE49-F238E27FC236}">
                <a16:creationId xmlns:a16="http://schemas.microsoft.com/office/drawing/2014/main" id="{1D6817F0-5571-A5DB-E3A9-2A36F0AE5A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871" y="3375257"/>
            <a:ext cx="6300257" cy="3313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: Rounded Corners 3">
            <a:extLst>
              <a:ext uri="{FF2B5EF4-FFF2-40B4-BE49-F238E27FC236}">
                <a16:creationId xmlns:a16="http://schemas.microsoft.com/office/drawing/2014/main" id="{833E9FB0-EB2A-3B7E-C32F-A7B8BF634719}"/>
              </a:ext>
            </a:extLst>
          </p:cNvPr>
          <p:cNvSpPr/>
          <p:nvPr/>
        </p:nvSpPr>
        <p:spPr>
          <a:xfrm>
            <a:off x="933532" y="2076484"/>
            <a:ext cx="4846379" cy="989241"/>
          </a:xfrm>
          <a:prstGeom prst="roundRect">
            <a:avLst/>
          </a:prstGeom>
          <a:solidFill>
            <a:srgbClr val="17B79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400" dirty="0" err="1"/>
              <a:t>Voorwerp</a:t>
            </a:r>
            <a:r>
              <a:rPr lang="fr-BE" sz="2400" dirty="0"/>
              <a:t>-, </a:t>
            </a:r>
            <a:r>
              <a:rPr lang="fr-BE" sz="2400" dirty="0" err="1"/>
              <a:t>beeld</a:t>
            </a:r>
            <a:r>
              <a:rPr lang="fr-BE" sz="2400" dirty="0"/>
              <a:t>-, en </a:t>
            </a:r>
            <a:r>
              <a:rPr lang="fr-BE" sz="2400" dirty="0" err="1"/>
              <a:t>brandpuntsafstand</a:t>
            </a:r>
            <a:endParaRPr lang="fr-BE" sz="2400" dirty="0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1B6F7678-2DAE-3E8C-25F8-AB133790CE9B}"/>
              </a:ext>
            </a:extLst>
          </p:cNvPr>
          <p:cNvSpPr/>
          <p:nvPr/>
        </p:nvSpPr>
        <p:spPr>
          <a:xfrm>
            <a:off x="415400" y="2201153"/>
            <a:ext cx="739905" cy="739905"/>
          </a:xfrm>
          <a:prstGeom prst="ellipse">
            <a:avLst/>
          </a:prstGeom>
          <a:solidFill>
            <a:srgbClr val="1B31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>
                <a:latin typeface="Moranga" pitchFamily="2" charset="7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1905495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0FFD9-7A42-2E68-8A78-3B923B6F0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Welke</a:t>
            </a:r>
            <a:r>
              <a:rPr lang="fr-BE" dirty="0"/>
              <a:t> formules </a:t>
            </a:r>
            <a:r>
              <a:rPr lang="fr-BE" dirty="0" err="1"/>
              <a:t>zijn</a:t>
            </a:r>
            <a:r>
              <a:rPr lang="fr-BE" dirty="0"/>
              <a:t> </a:t>
            </a:r>
            <a:r>
              <a:rPr lang="fr-BE" dirty="0" err="1"/>
              <a:t>belangrijk</a:t>
            </a:r>
            <a:r>
              <a:rPr lang="fr-BE" dirty="0"/>
              <a:t>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25D59EA-1185-6E12-FED6-AFA96170FC0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B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a:rPr lang="fr-B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⁡(</m:t>
                        </m:r>
                        <m:sSub>
                          <m:sSubPr>
                            <m:ctrlPr>
                              <a:rPr lang="fr-B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B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fr-B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B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fr-B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a:rPr lang="fr-B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⁡(</m:t>
                        </m:r>
                        <m:sSub>
                          <m:sSubPr>
                            <m:ctrlPr>
                              <a:rPr lang="fr-B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B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fr-B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fr-B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fr-B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B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B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B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fr-B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B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B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fr-B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fr-BE" b="0" dirty="0">
                    <a:solidFill>
                      <a:schemeClr val="tx1"/>
                    </a:solidFill>
                  </a:rPr>
                  <a:t> 	</a:t>
                </a:r>
                <a:r>
                  <a:rPr lang="fr-BE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 </a:t>
                </a:r>
                <a:r>
                  <a:rPr lang="fr-BE" dirty="0" err="1">
                    <a:solidFill>
                      <a:schemeClr val="tx1"/>
                    </a:solidFill>
                    <a:sym typeface="Wingdings" panose="05000000000000000000" pitchFamily="2" charset="2"/>
                  </a:rPr>
                  <a:t>Bij</a:t>
                </a:r>
                <a:r>
                  <a:rPr lang="fr-BE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het </a:t>
                </a:r>
                <a:r>
                  <a:rPr lang="fr-BE" dirty="0" err="1">
                    <a:solidFill>
                      <a:schemeClr val="tx1"/>
                    </a:solidFill>
                    <a:sym typeface="Wingdings" panose="05000000000000000000" pitchFamily="2" charset="2"/>
                  </a:rPr>
                  <a:t>bekijken</a:t>
                </a:r>
                <a:r>
                  <a:rPr lang="fr-BE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van </a:t>
                </a:r>
                <a:r>
                  <a:rPr lang="fr-BE" dirty="0" err="1">
                    <a:solidFill>
                      <a:schemeClr val="tx1"/>
                    </a:solidFill>
                    <a:sym typeface="Wingdings" panose="05000000000000000000" pitchFamily="2" charset="2"/>
                  </a:rPr>
                  <a:t>twee</a:t>
                </a:r>
                <a:r>
                  <a:rPr lang="fr-BE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fr-BE" dirty="0" err="1">
                    <a:solidFill>
                      <a:schemeClr val="tx1"/>
                    </a:solidFill>
                    <a:sym typeface="Wingdings" panose="05000000000000000000" pitchFamily="2" charset="2"/>
                  </a:rPr>
                  <a:t>hoeken</a:t>
                </a:r>
                <a:r>
                  <a:rPr lang="fr-BE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fr-BE" dirty="0" err="1">
                    <a:solidFill>
                      <a:schemeClr val="tx1"/>
                    </a:solidFill>
                    <a:sym typeface="Wingdings" panose="05000000000000000000" pitchFamily="2" charset="2"/>
                  </a:rPr>
                  <a:t>wanneer</a:t>
                </a:r>
                <a:r>
                  <a:rPr lang="fr-BE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fr-BE" dirty="0" err="1">
                    <a:solidFill>
                      <a:schemeClr val="tx1"/>
                    </a:solidFill>
                    <a:sym typeface="Wingdings" panose="05000000000000000000" pitchFamily="2" charset="2"/>
                  </a:rPr>
                  <a:t>licht</a:t>
                </a:r>
                <a:r>
                  <a:rPr lang="fr-BE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fr-BE" dirty="0" err="1">
                    <a:solidFill>
                      <a:schemeClr val="tx1"/>
                    </a:solidFill>
                    <a:sym typeface="Wingdings" panose="05000000000000000000" pitchFamily="2" charset="2"/>
                  </a:rPr>
                  <a:t>door</a:t>
                </a:r>
                <a:r>
                  <a:rPr lang="fr-BE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fr-BE" dirty="0" err="1">
                    <a:solidFill>
                      <a:schemeClr val="tx1"/>
                    </a:solidFill>
                    <a:sym typeface="Wingdings" panose="05000000000000000000" pitchFamily="2" charset="2"/>
                  </a:rPr>
                  <a:t>verschillende</a:t>
                </a:r>
                <a:r>
                  <a:rPr lang="fr-BE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media </a:t>
                </a:r>
                <a:r>
                  <a:rPr lang="fr-BE" dirty="0" err="1">
                    <a:solidFill>
                      <a:schemeClr val="tx1"/>
                    </a:solidFill>
                    <a:sym typeface="Wingdings" panose="05000000000000000000" pitchFamily="2" charset="2"/>
                  </a:rPr>
                  <a:t>gaat</a:t>
                </a:r>
                <a:endParaRPr lang="fr-BE" b="0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fr-B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a:rPr lang="fr-B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fr-B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B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fr-B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a:rPr lang="fr-B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fr-B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fr-B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fr-B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fr-B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fr-BE" b="0" dirty="0">
                    <a:solidFill>
                      <a:schemeClr val="tx1"/>
                    </a:solidFill>
                  </a:rPr>
                  <a:t>		</a:t>
                </a:r>
                <a:r>
                  <a:rPr lang="fr-BE" b="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</a:t>
                </a:r>
                <a:r>
                  <a:rPr lang="fr-BE" b="0" dirty="0" err="1">
                    <a:solidFill>
                      <a:schemeClr val="tx1"/>
                    </a:solidFill>
                    <a:sym typeface="Wingdings" panose="05000000000000000000" pitchFamily="2" charset="2"/>
                  </a:rPr>
                  <a:t>Bij</a:t>
                </a:r>
                <a:r>
                  <a:rPr lang="fr-BE" b="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het </a:t>
                </a:r>
                <a:r>
                  <a:rPr lang="fr-BE" b="0" dirty="0" err="1">
                    <a:solidFill>
                      <a:schemeClr val="tx1"/>
                    </a:solidFill>
                    <a:sym typeface="Wingdings" panose="05000000000000000000" pitchFamily="2" charset="2"/>
                  </a:rPr>
                  <a:t>zoeken</a:t>
                </a:r>
                <a:r>
                  <a:rPr lang="fr-BE" b="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van de </a:t>
                </a:r>
                <a:r>
                  <a:rPr lang="fr-BE" b="0" dirty="0" err="1">
                    <a:solidFill>
                      <a:schemeClr val="tx1"/>
                    </a:solidFill>
                    <a:sym typeface="Wingdings" panose="05000000000000000000" pitchFamily="2" charset="2"/>
                  </a:rPr>
                  <a:t>brekingsindex</a:t>
                </a:r>
                <a:endParaRPr lang="fr-BE" b="0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fr-B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B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fr-B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den>
                    </m:f>
                    <m:r>
                      <a:rPr lang="fr-B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B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B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fr-B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fr-B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B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B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fr-B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den>
                    </m:f>
                  </m:oMath>
                </a14:m>
                <a:r>
                  <a:rPr lang="fr-BE" dirty="0">
                    <a:solidFill>
                      <a:schemeClr val="tx1"/>
                    </a:solidFill>
                  </a:rPr>
                  <a:t>		</a:t>
                </a:r>
                <a:r>
                  <a:rPr lang="fr-BE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 </a:t>
                </a:r>
                <a:r>
                  <a:rPr lang="fr-BE" dirty="0" err="1">
                    <a:solidFill>
                      <a:schemeClr val="tx1"/>
                    </a:solidFill>
                    <a:sym typeface="Wingdings" panose="05000000000000000000" pitchFamily="2" charset="2"/>
                  </a:rPr>
                  <a:t>Bij</a:t>
                </a:r>
                <a:r>
                  <a:rPr lang="fr-BE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het </a:t>
                </a:r>
                <a:r>
                  <a:rPr lang="fr-BE" dirty="0" err="1">
                    <a:solidFill>
                      <a:schemeClr val="tx1"/>
                    </a:solidFill>
                    <a:sym typeface="Wingdings" panose="05000000000000000000" pitchFamily="2" charset="2"/>
                  </a:rPr>
                  <a:t>zoeken</a:t>
                </a:r>
                <a:r>
                  <a:rPr lang="fr-BE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fr-BE" dirty="0" err="1">
                    <a:solidFill>
                      <a:schemeClr val="tx1"/>
                    </a:solidFill>
                    <a:sym typeface="Wingdings" panose="05000000000000000000" pitchFamily="2" charset="2"/>
                  </a:rPr>
                  <a:t>naar</a:t>
                </a:r>
                <a:r>
                  <a:rPr lang="fr-BE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de </a:t>
                </a:r>
                <a:r>
                  <a:rPr lang="fr-BE" dirty="0" err="1">
                    <a:solidFill>
                      <a:schemeClr val="tx1"/>
                    </a:solidFill>
                    <a:sym typeface="Wingdings" panose="05000000000000000000" pitchFamily="2" charset="2"/>
                  </a:rPr>
                  <a:t>voorwerp</a:t>
                </a:r>
                <a:r>
                  <a:rPr lang="fr-BE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-, </a:t>
                </a:r>
                <a:r>
                  <a:rPr lang="fr-BE" dirty="0" err="1">
                    <a:solidFill>
                      <a:schemeClr val="tx1"/>
                    </a:solidFill>
                    <a:sym typeface="Wingdings" panose="05000000000000000000" pitchFamily="2" charset="2"/>
                  </a:rPr>
                  <a:t>beeld</a:t>
                </a:r>
                <a:r>
                  <a:rPr lang="fr-BE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-, of </a:t>
                </a:r>
                <a:r>
                  <a:rPr lang="fr-BE" dirty="0" err="1">
                    <a:solidFill>
                      <a:schemeClr val="tx1"/>
                    </a:solidFill>
                    <a:sym typeface="Wingdings" panose="05000000000000000000" pitchFamily="2" charset="2"/>
                  </a:rPr>
                  <a:t>brandpuntsafstand</a:t>
                </a:r>
                <a:r>
                  <a:rPr lang="fr-BE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fr-BE" dirty="0" err="1">
                    <a:solidFill>
                      <a:schemeClr val="tx1"/>
                    </a:solidFill>
                    <a:sym typeface="Wingdings" panose="05000000000000000000" pitchFamily="2" charset="2"/>
                  </a:rPr>
                  <a:t>bij</a:t>
                </a:r>
                <a:r>
                  <a:rPr lang="fr-BE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de </a:t>
                </a:r>
                <a:r>
                  <a:rPr lang="fr-BE" dirty="0" err="1">
                    <a:solidFill>
                      <a:schemeClr val="tx1"/>
                    </a:solidFill>
                    <a:sym typeface="Wingdings" panose="05000000000000000000" pitchFamily="2" charset="2"/>
                  </a:rPr>
                  <a:t>bolle</a:t>
                </a:r>
                <a:r>
                  <a:rPr lang="fr-BE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fr-BE" dirty="0" err="1">
                    <a:solidFill>
                      <a:schemeClr val="tx1"/>
                    </a:solidFill>
                    <a:sym typeface="Wingdings" panose="05000000000000000000" pitchFamily="2" charset="2"/>
                  </a:rPr>
                  <a:t>lens</a:t>
                </a:r>
                <a:r>
                  <a:rPr lang="fr-BE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</a:t>
                </a:r>
                <a:endParaRPr lang="fr-B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25D59EA-1185-6E12-FED6-AFA96170FC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21"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0ED862E0-8DBB-7D67-852E-0DC61F190D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6783" y="761318"/>
            <a:ext cx="4294024" cy="875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1250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heme1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2E23B21-DC34-4888-9A6B-CAAFDD43DDF1}" vid="{2DB3D31D-B485-4579-A0E4-0E3B970FB1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540</TotalTime>
  <Words>719</Words>
  <Application>Microsoft Macintosh PowerPoint</Application>
  <PresentationFormat>Breedbeeld</PresentationFormat>
  <Paragraphs>144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9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8" baseType="lpstr">
      <vt:lpstr>Arial</vt:lpstr>
      <vt:lpstr>Calibri</vt:lpstr>
      <vt:lpstr>Cambria Math</vt:lpstr>
      <vt:lpstr>Gill Sans MT</vt:lpstr>
      <vt:lpstr>Moranga</vt:lpstr>
      <vt:lpstr>Moranga Bold</vt:lpstr>
      <vt:lpstr>Nunito</vt:lpstr>
      <vt:lpstr>Wingdings</vt:lpstr>
      <vt:lpstr>Wingdings 2</vt:lpstr>
      <vt:lpstr>Theme1</vt:lpstr>
      <vt:lpstr>Optica</vt:lpstr>
      <vt:lpstr>Inhoud</vt:lpstr>
      <vt:lpstr>Wat is Optica?</vt:lpstr>
      <vt:lpstr>Te kennen leerstof 2024</vt:lpstr>
      <vt:lpstr>Te kennen leerstof 2024</vt:lpstr>
      <vt:lpstr>Belangrijkste begrippen</vt:lpstr>
      <vt:lpstr>Belangrijkste begrippen</vt:lpstr>
      <vt:lpstr>Belangrijkste begrippen</vt:lpstr>
      <vt:lpstr>Welke formules zijn belangrijk? </vt:lpstr>
      <vt:lpstr>Welke soort oefeningen zijn er? </vt:lpstr>
      <vt:lpstr>Welke soort oefeningen zijn er? </vt:lpstr>
      <vt:lpstr>Welke soort oefeningen zijn er? </vt:lpstr>
      <vt:lpstr>Welke soort oefeningen zijn er? </vt:lpstr>
      <vt:lpstr>Welke soort oefeningen zijn er? </vt:lpstr>
      <vt:lpstr>Welke soort oefeningen zijn er? </vt:lpstr>
      <vt:lpstr>Welke soort oefeningen zijn er? </vt:lpstr>
      <vt:lpstr>Welke soort oefeningen zijn er? </vt:lpstr>
      <vt:lpstr>Welke soort oefeningen zijn er? </vt:lpstr>
    </vt:vector>
  </TitlesOfParts>
  <Company>Nestle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Kernfysica</dc:title>
  <dc:creator>Caby,Maxim,BE-Brussels</dc:creator>
  <cp:lastModifiedBy>Hebe Vandevyvere 201913722</cp:lastModifiedBy>
  <cp:revision>9</cp:revision>
  <dcterms:created xsi:type="dcterms:W3CDTF">2023-12-05T15:59:13Z</dcterms:created>
  <dcterms:modified xsi:type="dcterms:W3CDTF">2024-11-27T16:49:45Z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ada0a2f-b917-4d51-b0d0-d418a10c8b23_Enabled">
    <vt:lpwstr>true</vt:lpwstr>
  </property>
  <property fmtid="{D5CDD505-2E9C-101B-9397-08002B2CF9AE}" pid="3" name="MSIP_Label_1ada0a2f-b917-4d51-b0d0-d418a10c8b23_SetDate">
    <vt:lpwstr>2023-12-05T15:59:13Z</vt:lpwstr>
  </property>
  <property fmtid="{D5CDD505-2E9C-101B-9397-08002B2CF9AE}" pid="4" name="MSIP_Label_1ada0a2f-b917-4d51-b0d0-d418a10c8b23_Method">
    <vt:lpwstr>Standard</vt:lpwstr>
  </property>
  <property fmtid="{D5CDD505-2E9C-101B-9397-08002B2CF9AE}" pid="5" name="MSIP_Label_1ada0a2f-b917-4d51-b0d0-d418a10c8b23_Name">
    <vt:lpwstr>1ada0a2f-b917-4d51-b0d0-d418a10c8b23</vt:lpwstr>
  </property>
  <property fmtid="{D5CDD505-2E9C-101B-9397-08002B2CF9AE}" pid="6" name="MSIP_Label_1ada0a2f-b917-4d51-b0d0-d418a10c8b23_SiteId">
    <vt:lpwstr>12a3af23-a769-4654-847f-958f3d479f4a</vt:lpwstr>
  </property>
  <property fmtid="{D5CDD505-2E9C-101B-9397-08002B2CF9AE}" pid="7" name="MSIP_Label_1ada0a2f-b917-4d51-b0d0-d418a10c8b23_ActionId">
    <vt:lpwstr>1dac45ac-10aa-4dac-a77f-ce1e480f3153</vt:lpwstr>
  </property>
  <property fmtid="{D5CDD505-2E9C-101B-9397-08002B2CF9AE}" pid="8" name="MSIP_Label_1ada0a2f-b917-4d51-b0d0-d418a10c8b23_ContentBits">
    <vt:lpwstr>0</vt:lpwstr>
  </property>
</Properties>
</file>